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4238" r:id="rId5"/>
  </p:sldMasterIdLst>
  <p:notesMasterIdLst>
    <p:notesMasterId r:id="rId29"/>
  </p:notesMasterIdLst>
  <p:handoutMasterIdLst>
    <p:handoutMasterId r:id="rId30"/>
  </p:handoutMasterIdLst>
  <p:sldIdLst>
    <p:sldId id="264" r:id="rId6"/>
    <p:sldId id="544" r:id="rId7"/>
    <p:sldId id="545" r:id="rId8"/>
    <p:sldId id="556" r:id="rId9"/>
    <p:sldId id="546" r:id="rId10"/>
    <p:sldId id="547" r:id="rId11"/>
    <p:sldId id="557" r:id="rId12"/>
    <p:sldId id="548" r:id="rId13"/>
    <p:sldId id="549" r:id="rId14"/>
    <p:sldId id="550" r:id="rId15"/>
    <p:sldId id="551" r:id="rId16"/>
    <p:sldId id="552" r:id="rId17"/>
    <p:sldId id="553" r:id="rId18"/>
    <p:sldId id="537" r:id="rId19"/>
    <p:sldId id="538" r:id="rId20"/>
    <p:sldId id="539" r:id="rId21"/>
    <p:sldId id="540" r:id="rId22"/>
    <p:sldId id="542" r:id="rId23"/>
    <p:sldId id="535" r:id="rId24"/>
    <p:sldId id="554" r:id="rId25"/>
    <p:sldId id="521" r:id="rId26"/>
    <p:sldId id="555" r:id="rId27"/>
    <p:sldId id="485" r:id="rId28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233F64"/>
    <a:srgbClr val="003C71"/>
    <a:srgbClr val="2F4A70"/>
    <a:srgbClr val="009877"/>
    <a:srgbClr val="F5333F"/>
    <a:srgbClr val="F36D26"/>
    <a:srgbClr val="0B3C61"/>
    <a:srgbClr val="00AEEF"/>
    <a:srgbClr val="0069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25C982-5345-43CC-9B6E-7A835F7A5407}" v="4" dt="2020-10-22T06:54:48.652"/>
    <p1510:client id="{64BD2741-60E7-40BA-81B4-9CFDFD4E447E}" v="10" dt="2020-10-22T07:27:54.752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64312" autoAdjust="0"/>
  </p:normalViewPr>
  <p:slideViewPr>
    <p:cSldViewPr>
      <p:cViewPr varScale="1">
        <p:scale>
          <a:sx n="73" d="100"/>
          <a:sy n="73" d="100"/>
        </p:scale>
        <p:origin x="1914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401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35" Type="http://schemas.microsoft.com/office/2015/10/relationships/revisionInfo" Target="revisionInfo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73FE0B7-E8A9-4B95-B3A3-0FF4E821DAD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D550FD-66AE-4419-BEEE-B4FAF05CEF2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2CA32E-8183-430F-82F5-C30BE58BC411}" type="datetimeFigureOut">
              <a:rPr lang="en-AU" smtClean="0"/>
              <a:t>28/10/2020</a:t>
            </a:fld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5682B1-F70A-4A3F-9A90-274C003346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1E9209-CB23-4A9C-83A3-62C53746CFB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96706-1EAD-4351-978A-14BFC6CCCC46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779708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A349EB7B-1DB9-470D-AEC6-CF6DBF526B70}" type="datetimeFigureOut">
              <a:rPr lang="en-AU" smtClean="0"/>
              <a:pPr/>
              <a:t>28/10/2020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BEA70210-8D11-4350-9A31-2024622B49DC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89851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A70210-8D11-4350-9A31-2024622B49DC}" type="slidenum">
              <a:rPr lang="en-AU" smtClean="0"/>
              <a:pPr/>
              <a:t>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436660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AU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A70210-8D11-4350-9A31-2024622B49DC}" type="slidenum">
              <a:rPr lang="en-AU" smtClean="0"/>
              <a:pPr/>
              <a:t>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051000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A70210-8D11-4350-9A31-2024622B49DC}" type="slidenum">
              <a:rPr lang="en-AU" smtClean="0"/>
              <a:pPr/>
              <a:t>10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855009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buFont typeface="Courier New" panose="02070309020205020404" pitchFamily="49" charset="0"/>
              <a:buChar char="o"/>
              <a:tabLst>
                <a:tab pos="457200" algn="l"/>
              </a:tabLst>
            </a:pPr>
            <a:endParaRPr lang="en-AU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AU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AU" dirty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A70210-8D11-4350-9A31-2024622B49DC}" type="slidenum">
              <a:rPr lang="en-AU" smtClean="0"/>
              <a:pPr/>
              <a:t>11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074982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A70210-8D11-4350-9A31-2024622B49DC}" type="slidenum">
              <a:rPr lang="en-AU" smtClean="0"/>
              <a:pPr/>
              <a:t>12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257721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A70210-8D11-4350-9A31-2024622B49DC}" type="slidenum">
              <a:rPr lang="en-AU" smtClean="0"/>
              <a:pPr/>
              <a:t>13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042885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AU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A70210-8D11-4350-9A31-2024622B49DC}" type="slidenum">
              <a:rPr lang="en-AU" smtClean="0"/>
              <a:pPr/>
              <a:t>14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606465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467225"/>
            <a:ext cx="5438140" cy="4816574"/>
          </a:xfrm>
        </p:spPr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AU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A70210-8D11-4350-9A31-2024622B49DC}" type="slidenum">
              <a:rPr lang="en-AU" smtClean="0"/>
              <a:pPr/>
              <a:t>15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733930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AU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A70210-8D11-4350-9A31-2024622B49DC}" type="slidenum">
              <a:rPr lang="en-AU" smtClean="0"/>
              <a:pPr/>
              <a:t>16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951454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AU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A70210-8D11-4350-9A31-2024622B49DC}" type="slidenum">
              <a:rPr lang="en-AU" smtClean="0"/>
              <a:pPr/>
              <a:t>17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45016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A70210-8D11-4350-9A31-2024622B49DC}" type="slidenum">
              <a:rPr lang="en-AU" smtClean="0"/>
              <a:pPr/>
              <a:t>18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8889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A70210-8D11-4350-9A31-2024622B49DC}" type="slidenum">
              <a:rPr lang="en-AU" smtClean="0"/>
              <a:pPr/>
              <a:t>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98960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467225"/>
            <a:ext cx="5438140" cy="4961358"/>
          </a:xfrm>
        </p:spPr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en-AU" sz="1050" kern="1200" dirty="0">
              <a:effectLst/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A70210-8D11-4350-9A31-2024622B49DC}" type="slidenum">
              <a:rPr lang="en-AU" smtClean="0"/>
              <a:pPr/>
              <a:t>19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823450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525" marR="0" lvl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AU" sz="11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A70210-8D11-4350-9A31-2024622B49DC}" type="slidenum">
              <a:rPr lang="en-AU" smtClean="0"/>
              <a:pPr/>
              <a:t>20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220763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467225"/>
            <a:ext cx="5438140" cy="4714915"/>
          </a:xfrm>
        </p:spPr>
        <p:txBody>
          <a:bodyPr/>
          <a:lstStyle/>
          <a:p>
            <a:pPr marL="171450" lvl="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C0311A"/>
              </a:buClr>
              <a:buSzPct val="70000"/>
              <a:buFont typeface="Arial" panose="020B0604020202020204" pitchFamily="34" charset="0"/>
              <a:buChar char="•"/>
            </a:pPr>
            <a:endParaRPr lang="en-AU" sz="1100" kern="1200" dirty="0">
              <a:effectLst/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A70210-8D11-4350-9A31-2024622B49DC}" type="slidenum">
              <a:rPr lang="en-AU" smtClean="0"/>
              <a:pPr/>
              <a:t>21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582518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15153"/>
            <a:ext cx="5438140" cy="4713430"/>
          </a:xfrm>
        </p:spPr>
        <p:txBody>
          <a:bodyPr/>
          <a:lstStyle/>
          <a:p>
            <a:endParaRPr lang="en-AU" sz="1100" kern="1200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A70210-8D11-4350-9A31-2024622B49DC}" type="slidenum">
              <a:rPr lang="en-AU" smtClean="0"/>
              <a:pPr/>
              <a:t>22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15588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23838" y="306388"/>
            <a:ext cx="7185026" cy="40417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36077" y="4528248"/>
            <a:ext cx="5930596" cy="5471983"/>
          </a:xfrm>
        </p:spPr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AU" sz="1200" kern="1200" dirty="0">
              <a:effectLst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A70210-8D11-4350-9A31-2024622B49DC}" type="slidenum">
              <a:rPr lang="en-AU" smtClean="0"/>
              <a:pPr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23035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23838" y="306388"/>
            <a:ext cx="7185026" cy="40417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36077" y="4528248"/>
            <a:ext cx="5930596" cy="5471983"/>
          </a:xfrm>
        </p:spPr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AU" sz="1200" kern="1200" dirty="0">
              <a:effectLst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A70210-8D11-4350-9A31-2024622B49DC}" type="slidenum">
              <a:rPr lang="en-AU" smtClean="0"/>
              <a:pPr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27358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AU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A70210-8D11-4350-9A31-2024622B49DC}" type="slidenum">
              <a:rPr lang="en-AU" smtClean="0"/>
              <a:pPr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60646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AU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A70210-8D11-4350-9A31-2024622B49DC}" type="slidenum">
              <a:rPr lang="en-AU" smtClean="0"/>
              <a:pPr/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45016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A70210-8D11-4350-9A31-2024622B49DC}" type="slidenum">
              <a:rPr lang="en-AU" smtClean="0"/>
              <a:pPr/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916483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A70210-8D11-4350-9A31-2024622B49DC}" type="slidenum">
              <a:rPr lang="en-AU" smtClean="0"/>
              <a:pPr/>
              <a:t>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03080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lvl="1" indent="-285750">
              <a:buFont typeface="Courier New" panose="02070309020205020404" pitchFamily="49" charset="0"/>
              <a:buChar char="o"/>
            </a:pPr>
            <a:endParaRPr lang="en-AU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AU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AU" dirty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A70210-8D11-4350-9A31-2024622B49DC}" type="slidenum">
              <a:rPr lang="en-AU" smtClean="0"/>
              <a:pPr/>
              <a:t>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96015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Layou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A489337-6D2D-42B2-A88B-059101096D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158" y="2996953"/>
            <a:ext cx="9344237" cy="2675245"/>
          </a:xfrm>
        </p:spPr>
        <p:txBody>
          <a:bodyPr anchor="t"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96E9AA6B-977E-47F5-92D6-D9FDEF2FD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8965" y="1604416"/>
            <a:ext cx="4286875" cy="79824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EDB61AEA-291F-4195-BE80-FE91FA0650D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4157" y="5850747"/>
            <a:ext cx="11552483" cy="798245"/>
          </a:xfrm>
        </p:spPr>
        <p:txBody>
          <a:bodyPr anchor="t">
            <a:normAutofit/>
          </a:bodyPr>
          <a:lstStyle>
            <a:lvl1pPr marL="0" indent="0" algn="l">
              <a:buNone/>
              <a:defRPr sz="2800" cap="none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23796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Graphs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237F0781-FD32-4344-B93C-8D0A2D9EB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965" y="88136"/>
            <a:ext cx="11523656" cy="5762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114095A7-4D59-4D44-909D-711F571D6C40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68967" y="557833"/>
            <a:ext cx="11502189" cy="442657"/>
          </a:xfrm>
        </p:spPr>
        <p:txBody>
          <a:bodyPr anchor="t">
            <a:no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A3010BD-3E4E-4510-9F99-9BAEC23BF75C}"/>
              </a:ext>
            </a:extLst>
          </p:cNvPr>
          <p:cNvSpPr/>
          <p:nvPr/>
        </p:nvSpPr>
        <p:spPr bwMode="auto">
          <a:xfrm>
            <a:off x="-3746" y="6458658"/>
            <a:ext cx="12191999" cy="2159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GB" sz="1800" dirty="0">
              <a:latin typeface="Arial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4CAA5AD-4E49-4172-A439-17037E1DA8AE}"/>
              </a:ext>
            </a:extLst>
          </p:cNvPr>
          <p:cNvSpPr/>
          <p:nvPr/>
        </p:nvSpPr>
        <p:spPr bwMode="auto">
          <a:xfrm>
            <a:off x="335361" y="6418376"/>
            <a:ext cx="415044" cy="288925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GB" sz="1800" dirty="0">
              <a:solidFill>
                <a:schemeClr val="bg1">
                  <a:lumMod val="50000"/>
                  <a:lumOff val="50000"/>
                </a:schemeClr>
              </a:solidFill>
              <a:latin typeface="Arial" charset="0"/>
            </a:endParaRPr>
          </a:p>
        </p:txBody>
      </p:sp>
      <p:sp>
        <p:nvSpPr>
          <p:cNvPr id="44" name="Footer Placeholder 7">
            <a:extLst>
              <a:ext uri="{FF2B5EF4-FFF2-40B4-BE49-F238E27FC236}">
                <a16:creationId xmlns:a16="http://schemas.microsoft.com/office/drawing/2014/main" id="{7BE69A5C-E1B7-40ED-940E-4B584D1F40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1665" y="6418376"/>
            <a:ext cx="5280587" cy="30480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Department of Treasury</a:t>
            </a:r>
          </a:p>
        </p:txBody>
      </p:sp>
      <p:sp>
        <p:nvSpPr>
          <p:cNvPr id="45" name="Slide Number Placeholder 8">
            <a:extLst>
              <a:ext uri="{FF2B5EF4-FFF2-40B4-BE49-F238E27FC236}">
                <a16:creationId xmlns:a16="http://schemas.microsoft.com/office/drawing/2014/main" id="{41146F69-E6F6-4EF0-9EA6-A184B17CAF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0982" y="6425992"/>
            <a:ext cx="480053" cy="304801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E1F95F-7DE4-4FAE-B929-CA16FF85BC8A}" type="slidenum">
              <a:rPr lang="en-AU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AU" altLang="en-US" dirty="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D5F905E7-86CA-4FE9-8103-7D48B492934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68967" y="1115085"/>
            <a:ext cx="11502191" cy="51333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3526534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title and subtitle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C89A1AB8-9800-4662-BB64-669F8E234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965" y="88136"/>
            <a:ext cx="11523656" cy="5762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DE6839A-0CBB-4572-9B5F-116BC97C27B8}"/>
              </a:ext>
            </a:extLst>
          </p:cNvPr>
          <p:cNvSpPr/>
          <p:nvPr/>
        </p:nvSpPr>
        <p:spPr bwMode="auto">
          <a:xfrm>
            <a:off x="-3746" y="6458658"/>
            <a:ext cx="12191999" cy="2159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GB" sz="1800" dirty="0">
              <a:latin typeface="Arial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51277DA-04DA-4787-872C-8332517F4525}"/>
              </a:ext>
            </a:extLst>
          </p:cNvPr>
          <p:cNvSpPr/>
          <p:nvPr/>
        </p:nvSpPr>
        <p:spPr bwMode="auto">
          <a:xfrm>
            <a:off x="335361" y="6418376"/>
            <a:ext cx="415044" cy="288925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GB" sz="1800" dirty="0">
              <a:solidFill>
                <a:schemeClr val="bg1">
                  <a:lumMod val="50000"/>
                  <a:lumOff val="50000"/>
                </a:schemeClr>
              </a:solidFill>
              <a:latin typeface="Arial" charset="0"/>
            </a:endParaRPr>
          </a:p>
        </p:txBody>
      </p:sp>
      <p:sp>
        <p:nvSpPr>
          <p:cNvPr id="30" name="Footer Placeholder 7">
            <a:extLst>
              <a:ext uri="{FF2B5EF4-FFF2-40B4-BE49-F238E27FC236}">
                <a16:creationId xmlns:a16="http://schemas.microsoft.com/office/drawing/2014/main" id="{37281CD3-0BF7-4821-8E75-893F737F01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1665" y="6418376"/>
            <a:ext cx="5280587" cy="30480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Department of Treasury</a:t>
            </a:r>
          </a:p>
        </p:txBody>
      </p:sp>
      <p:sp>
        <p:nvSpPr>
          <p:cNvPr id="31" name="Slide Number Placeholder 8">
            <a:extLst>
              <a:ext uri="{FF2B5EF4-FFF2-40B4-BE49-F238E27FC236}">
                <a16:creationId xmlns:a16="http://schemas.microsoft.com/office/drawing/2014/main" id="{F876C1CD-BF1C-4F8F-87D9-E2C19B9CE1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0982" y="6425992"/>
            <a:ext cx="480053" cy="304801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E1F95F-7DE4-4FAE-B929-CA16FF85BC8A}" type="slidenum">
              <a:rPr lang="en-AU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AU" altLang="en-US" dirty="0"/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9B4E83EC-4421-4251-9E60-8CF6EBE45B3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-3748" y="650944"/>
            <a:ext cx="12192000" cy="1193937"/>
          </a:xfrm>
          <a:solidFill>
            <a:schemeClr val="tx1">
              <a:lumMod val="95000"/>
            </a:schemeClr>
          </a:solidFill>
        </p:spPr>
        <p:txBody>
          <a:bodyPr lIns="360000" rIns="360000" anchor="ctr">
            <a:noAutofit/>
          </a:bodyPr>
          <a:lstStyle>
            <a:lvl1pPr marL="0" indent="0">
              <a:buNone/>
              <a:defRPr sz="2600" b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4843457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title and subtitle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C89A1AB8-9800-4662-BB64-669F8E234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965" y="88136"/>
            <a:ext cx="11523656" cy="5762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9B4E83EC-4421-4251-9E60-8CF6EBE45B3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-3748" y="650944"/>
            <a:ext cx="12192000" cy="1193937"/>
          </a:xfrm>
          <a:solidFill>
            <a:schemeClr val="tx1">
              <a:lumMod val="95000"/>
            </a:schemeClr>
          </a:solidFill>
        </p:spPr>
        <p:txBody>
          <a:bodyPr lIns="360000" rIns="360000" anchor="ctr">
            <a:noAutofit/>
          </a:bodyPr>
          <a:lstStyle>
            <a:lvl1pPr marL="0" indent="0">
              <a:buNone/>
              <a:defRPr sz="2600" b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615847E-6098-4433-B511-A34FE686E68C}"/>
              </a:ext>
            </a:extLst>
          </p:cNvPr>
          <p:cNvSpPr/>
          <p:nvPr/>
        </p:nvSpPr>
        <p:spPr bwMode="auto">
          <a:xfrm>
            <a:off x="335361" y="6418376"/>
            <a:ext cx="415044" cy="288925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GB" sz="1800" dirty="0">
              <a:solidFill>
                <a:schemeClr val="bg1">
                  <a:lumMod val="50000"/>
                  <a:lumOff val="50000"/>
                </a:schemeClr>
              </a:solidFill>
              <a:latin typeface="Arial" charset="0"/>
            </a:endParaRPr>
          </a:p>
        </p:txBody>
      </p:sp>
      <p:sp>
        <p:nvSpPr>
          <p:cNvPr id="33" name="Footer Placeholder 7">
            <a:extLst>
              <a:ext uri="{FF2B5EF4-FFF2-40B4-BE49-F238E27FC236}">
                <a16:creationId xmlns:a16="http://schemas.microsoft.com/office/drawing/2014/main" id="{FAA1812D-CC0E-4EBA-95F9-7BF0F79F92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1665" y="6418376"/>
            <a:ext cx="5280587" cy="30480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2"/>
                </a:solidFill>
              </a:defRPr>
            </a:lvl1pPr>
          </a:lstStyle>
          <a:p>
            <a:r>
              <a:rPr lang="en-AU" dirty="0"/>
              <a:t>Department of Treasury</a:t>
            </a:r>
          </a:p>
        </p:txBody>
      </p:sp>
      <p:sp>
        <p:nvSpPr>
          <p:cNvPr id="35" name="Slide Number Placeholder 8">
            <a:extLst>
              <a:ext uri="{FF2B5EF4-FFF2-40B4-BE49-F238E27FC236}">
                <a16:creationId xmlns:a16="http://schemas.microsoft.com/office/drawing/2014/main" id="{34AC67D5-CDFD-4569-B3EE-3BEA315003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0982" y="6425992"/>
            <a:ext cx="480053" cy="304801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E1F95F-7DE4-4FAE-B929-CA16FF85BC8A}" type="slidenum">
              <a:rPr lang="en-AU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410793453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Graphs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237F0781-FD32-4344-B93C-8D0A2D9EB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965" y="88136"/>
            <a:ext cx="11523656" cy="5762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114095A7-4D59-4D44-909D-711F571D6C40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68967" y="557833"/>
            <a:ext cx="11502189" cy="442657"/>
          </a:xfrm>
        </p:spPr>
        <p:txBody>
          <a:bodyPr anchor="t">
            <a:no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9F5EDF5F-4B49-42E6-86CE-40AC05A3C9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069216"/>
            <a:ext cx="12192000" cy="1193937"/>
          </a:xfrm>
          <a:solidFill>
            <a:schemeClr val="tx1">
              <a:lumMod val="95000"/>
            </a:schemeClr>
          </a:solidFill>
        </p:spPr>
        <p:txBody>
          <a:bodyPr lIns="360000" rIns="360000" anchor="ctr">
            <a:noAutofit/>
          </a:bodyPr>
          <a:lstStyle>
            <a:lvl1pPr marL="0" indent="0">
              <a:buNone/>
              <a:defRPr sz="2600" b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A3010BD-3E4E-4510-9F99-9BAEC23BF75C}"/>
              </a:ext>
            </a:extLst>
          </p:cNvPr>
          <p:cNvSpPr/>
          <p:nvPr/>
        </p:nvSpPr>
        <p:spPr bwMode="auto">
          <a:xfrm>
            <a:off x="-3746" y="6458658"/>
            <a:ext cx="12191999" cy="2159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GB" sz="1800" dirty="0">
              <a:latin typeface="Arial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4CAA5AD-4E49-4172-A439-17037E1DA8AE}"/>
              </a:ext>
            </a:extLst>
          </p:cNvPr>
          <p:cNvSpPr/>
          <p:nvPr/>
        </p:nvSpPr>
        <p:spPr bwMode="auto">
          <a:xfrm>
            <a:off x="335361" y="6418376"/>
            <a:ext cx="415044" cy="288925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GB" sz="1800" dirty="0">
              <a:solidFill>
                <a:schemeClr val="bg1">
                  <a:lumMod val="50000"/>
                  <a:lumOff val="50000"/>
                </a:schemeClr>
              </a:solidFill>
              <a:latin typeface="Arial" charset="0"/>
            </a:endParaRPr>
          </a:p>
        </p:txBody>
      </p:sp>
      <p:sp>
        <p:nvSpPr>
          <p:cNvPr id="44" name="Footer Placeholder 7">
            <a:extLst>
              <a:ext uri="{FF2B5EF4-FFF2-40B4-BE49-F238E27FC236}">
                <a16:creationId xmlns:a16="http://schemas.microsoft.com/office/drawing/2014/main" id="{7BE69A5C-E1B7-40ED-940E-4B584D1F40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1665" y="6418376"/>
            <a:ext cx="5280587" cy="30480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Department of Treasury</a:t>
            </a:r>
          </a:p>
        </p:txBody>
      </p:sp>
      <p:sp>
        <p:nvSpPr>
          <p:cNvPr id="45" name="Slide Number Placeholder 8">
            <a:extLst>
              <a:ext uri="{FF2B5EF4-FFF2-40B4-BE49-F238E27FC236}">
                <a16:creationId xmlns:a16="http://schemas.microsoft.com/office/drawing/2014/main" id="{41146F69-E6F6-4EF0-9EA6-A184B17CAF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0982" y="6425992"/>
            <a:ext cx="480053" cy="304801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E1F95F-7DE4-4FAE-B929-CA16FF85BC8A}" type="slidenum">
              <a:rPr lang="en-AU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AU" altLang="en-US" dirty="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D5F905E7-86CA-4FE9-8103-7D48B492934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68967" y="2420888"/>
            <a:ext cx="11502191" cy="38275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16029996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Graph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D3806B0-3BA3-422D-8B9E-249E2799C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965" y="88136"/>
            <a:ext cx="11523656" cy="5762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64EFB39-AC58-4E4D-B52D-D8F74006D6D9}"/>
              </a:ext>
            </a:extLst>
          </p:cNvPr>
          <p:cNvSpPr/>
          <p:nvPr/>
        </p:nvSpPr>
        <p:spPr bwMode="auto">
          <a:xfrm>
            <a:off x="335361" y="6418376"/>
            <a:ext cx="415044" cy="288925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GB" sz="1800" dirty="0">
              <a:solidFill>
                <a:schemeClr val="bg1">
                  <a:lumMod val="50000"/>
                  <a:lumOff val="50000"/>
                </a:schemeClr>
              </a:solidFill>
              <a:latin typeface="Arial" charset="0"/>
            </a:endParaRPr>
          </a:p>
        </p:txBody>
      </p:sp>
      <p:sp>
        <p:nvSpPr>
          <p:cNvPr id="16" name="Footer Placeholder 7">
            <a:extLst>
              <a:ext uri="{FF2B5EF4-FFF2-40B4-BE49-F238E27FC236}">
                <a16:creationId xmlns:a16="http://schemas.microsoft.com/office/drawing/2014/main" id="{3FB67ADE-94E4-4FDB-80D7-1CA31AEAAD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1665" y="6418376"/>
            <a:ext cx="5280587" cy="30480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2"/>
                </a:solidFill>
              </a:defRPr>
            </a:lvl1pPr>
          </a:lstStyle>
          <a:p>
            <a:r>
              <a:rPr lang="en-AU" dirty="0"/>
              <a:t>Department of Treasury</a:t>
            </a:r>
          </a:p>
        </p:txBody>
      </p:sp>
      <p:sp>
        <p:nvSpPr>
          <p:cNvPr id="17" name="Slide Number Placeholder 8">
            <a:extLst>
              <a:ext uri="{FF2B5EF4-FFF2-40B4-BE49-F238E27FC236}">
                <a16:creationId xmlns:a16="http://schemas.microsoft.com/office/drawing/2014/main" id="{D2E933E2-3703-418B-8A47-325F0C956B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0982" y="6425992"/>
            <a:ext cx="480053" cy="304801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E1F95F-7DE4-4FAE-B929-CA16FF85BC8A}" type="slidenum">
              <a:rPr lang="en-AU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AU" alt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D382B6A-AE12-49F7-BD8E-4CDDE28001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069216"/>
            <a:ext cx="12192000" cy="1193937"/>
          </a:xfrm>
          <a:solidFill>
            <a:schemeClr val="tx1">
              <a:lumMod val="95000"/>
            </a:schemeClr>
          </a:solidFill>
        </p:spPr>
        <p:txBody>
          <a:bodyPr lIns="360000" rIns="360000" anchor="ctr">
            <a:noAutofit/>
          </a:bodyPr>
          <a:lstStyle>
            <a:lvl1pPr marL="0" indent="0">
              <a:buNone/>
              <a:defRPr sz="2600" b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41B7BDB-92AC-4056-BCB0-069ADD3D3450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68967" y="557833"/>
            <a:ext cx="11502189" cy="442657"/>
          </a:xfrm>
        </p:spPr>
        <p:txBody>
          <a:bodyPr anchor="t">
            <a:no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21C44C6-B73D-4D8D-8113-4A0D02DA4A63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68967" y="2420888"/>
            <a:ext cx="11502191" cy="38275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08088536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Two Conten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52E8921-55FD-4692-B565-A145C6BD1D99}"/>
              </a:ext>
            </a:extLst>
          </p:cNvPr>
          <p:cNvSpPr/>
          <p:nvPr/>
        </p:nvSpPr>
        <p:spPr bwMode="auto">
          <a:xfrm>
            <a:off x="-3746" y="6458658"/>
            <a:ext cx="12191999" cy="2159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GB" sz="1800" dirty="0">
              <a:latin typeface="Arial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3F7DA18-374A-47A8-9F79-D56DFE77DAB4}"/>
              </a:ext>
            </a:extLst>
          </p:cNvPr>
          <p:cNvSpPr/>
          <p:nvPr/>
        </p:nvSpPr>
        <p:spPr bwMode="auto">
          <a:xfrm>
            <a:off x="335361" y="6418376"/>
            <a:ext cx="415044" cy="288925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GB" sz="1800" dirty="0">
              <a:solidFill>
                <a:schemeClr val="bg1">
                  <a:lumMod val="50000"/>
                  <a:lumOff val="50000"/>
                </a:schemeClr>
              </a:solidFill>
              <a:latin typeface="Arial" charset="0"/>
            </a:endParaRPr>
          </a:p>
        </p:txBody>
      </p:sp>
      <p:sp>
        <p:nvSpPr>
          <p:cNvPr id="25" name="Footer Placeholder 7">
            <a:extLst>
              <a:ext uri="{FF2B5EF4-FFF2-40B4-BE49-F238E27FC236}">
                <a16:creationId xmlns:a16="http://schemas.microsoft.com/office/drawing/2014/main" id="{30411920-3D4B-45D7-BFD9-C7E08065A3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1665" y="6418376"/>
            <a:ext cx="5280587" cy="30480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Department of Treasury</a:t>
            </a:r>
          </a:p>
        </p:txBody>
      </p:sp>
      <p:sp>
        <p:nvSpPr>
          <p:cNvPr id="26" name="Slide Number Placeholder 8">
            <a:extLst>
              <a:ext uri="{FF2B5EF4-FFF2-40B4-BE49-F238E27FC236}">
                <a16:creationId xmlns:a16="http://schemas.microsoft.com/office/drawing/2014/main" id="{9FCB6B51-51E5-4542-8909-7EA1714AEE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0982" y="6425992"/>
            <a:ext cx="480053" cy="304801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E1F95F-7DE4-4FAE-B929-CA16FF85BC8A}" type="slidenum">
              <a:rPr lang="en-AU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AU" alt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5662229B-B23B-47F2-8961-8842CC191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965" y="88136"/>
            <a:ext cx="11523656" cy="5762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25090E3B-590D-40F7-B388-5BDAA0A1D863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0" y="1069216"/>
            <a:ext cx="12192000" cy="1193937"/>
          </a:xfrm>
          <a:solidFill>
            <a:schemeClr val="tx1">
              <a:lumMod val="95000"/>
            </a:schemeClr>
          </a:solidFill>
        </p:spPr>
        <p:txBody>
          <a:bodyPr lIns="360000" rIns="360000" anchor="ctr">
            <a:noAutofit/>
          </a:bodyPr>
          <a:lstStyle>
            <a:lvl1pPr marL="0" indent="0">
              <a:buNone/>
              <a:defRPr sz="2600" b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6447ABDA-5104-4B73-AE87-C4C0CEC00968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68967" y="557833"/>
            <a:ext cx="11502189" cy="442657"/>
          </a:xfrm>
        </p:spPr>
        <p:txBody>
          <a:bodyPr anchor="t">
            <a:no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CD64F5F0-110C-4C2D-BFC6-44F5A4B8C519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170599" y="2420889"/>
            <a:ext cx="5722023" cy="383361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8883E8C-ADDA-4801-9D1B-379D5D8FC54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68967" y="2420888"/>
            <a:ext cx="5652436" cy="38275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09054608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wo Content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9D9EC8-B906-4A9E-9AE3-3E4E37D60B4A}"/>
              </a:ext>
            </a:extLst>
          </p:cNvPr>
          <p:cNvSpPr/>
          <p:nvPr/>
        </p:nvSpPr>
        <p:spPr bwMode="auto">
          <a:xfrm>
            <a:off x="335361" y="6418376"/>
            <a:ext cx="415044" cy="288925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GB" sz="1800" dirty="0">
              <a:solidFill>
                <a:schemeClr val="bg1">
                  <a:lumMod val="50000"/>
                  <a:lumOff val="50000"/>
                </a:schemeClr>
              </a:solidFill>
              <a:latin typeface="Arial" charset="0"/>
            </a:endParaRPr>
          </a:p>
        </p:txBody>
      </p:sp>
      <p:sp>
        <p:nvSpPr>
          <p:cNvPr id="15" name="Footer Placeholder 7">
            <a:extLst>
              <a:ext uri="{FF2B5EF4-FFF2-40B4-BE49-F238E27FC236}">
                <a16:creationId xmlns:a16="http://schemas.microsoft.com/office/drawing/2014/main" id="{6FA01DE5-67D9-4510-BF48-A724793E00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1665" y="6418376"/>
            <a:ext cx="5280587" cy="30480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2"/>
                </a:solidFill>
              </a:defRPr>
            </a:lvl1pPr>
          </a:lstStyle>
          <a:p>
            <a:r>
              <a:rPr lang="en-AU" dirty="0"/>
              <a:t>Department of Treasury</a:t>
            </a:r>
          </a:p>
        </p:txBody>
      </p:sp>
      <p:sp>
        <p:nvSpPr>
          <p:cNvPr id="16" name="Slide Number Placeholder 8">
            <a:extLst>
              <a:ext uri="{FF2B5EF4-FFF2-40B4-BE49-F238E27FC236}">
                <a16:creationId xmlns:a16="http://schemas.microsoft.com/office/drawing/2014/main" id="{58898481-BAC8-4291-99B5-910BCCDCF6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0982" y="6425992"/>
            <a:ext cx="480053" cy="304801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E1F95F-7DE4-4FAE-B929-CA16FF85BC8A}" type="slidenum">
              <a:rPr lang="en-AU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AU" alt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34524F39-8667-4327-8F04-F2AE9D4C7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965" y="88136"/>
            <a:ext cx="11523656" cy="5762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E7DB179-6C6C-417C-860F-12F70CFF11C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0" y="1069216"/>
            <a:ext cx="12192000" cy="1193937"/>
          </a:xfrm>
          <a:solidFill>
            <a:schemeClr val="tx1">
              <a:lumMod val="95000"/>
            </a:schemeClr>
          </a:solidFill>
        </p:spPr>
        <p:txBody>
          <a:bodyPr lIns="360000" rIns="360000" anchor="ctr">
            <a:noAutofit/>
          </a:bodyPr>
          <a:lstStyle>
            <a:lvl1pPr marL="0" indent="0">
              <a:buNone/>
              <a:defRPr sz="2600" b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3D95CB0E-6251-4E8A-866E-0278EA71B3D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68967" y="557833"/>
            <a:ext cx="11502189" cy="442657"/>
          </a:xfrm>
        </p:spPr>
        <p:txBody>
          <a:bodyPr anchor="t">
            <a:no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A2043CC-0F13-474B-B192-8C820B011438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170599" y="2420889"/>
            <a:ext cx="5722023" cy="383361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8CCAA5B-DE6D-46CB-B258-AEB1AD3E80E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68967" y="2420888"/>
            <a:ext cx="5652436" cy="38275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22034886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Graphs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F5D8674A-B85E-4A03-B832-00DEFA427EF8}"/>
              </a:ext>
            </a:extLst>
          </p:cNvPr>
          <p:cNvSpPr/>
          <p:nvPr/>
        </p:nvSpPr>
        <p:spPr bwMode="auto">
          <a:xfrm>
            <a:off x="-3746" y="6458658"/>
            <a:ext cx="12191999" cy="2159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GB" sz="1800" dirty="0">
              <a:latin typeface="Arial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CBA6719-A3CD-47AD-86E1-0F6364EE67A5}"/>
              </a:ext>
            </a:extLst>
          </p:cNvPr>
          <p:cNvSpPr/>
          <p:nvPr/>
        </p:nvSpPr>
        <p:spPr bwMode="auto">
          <a:xfrm>
            <a:off x="335361" y="6418376"/>
            <a:ext cx="415044" cy="288925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GB" sz="1800" dirty="0">
              <a:solidFill>
                <a:schemeClr val="bg1">
                  <a:lumMod val="50000"/>
                  <a:lumOff val="50000"/>
                </a:schemeClr>
              </a:solidFill>
              <a:latin typeface="Arial" charset="0"/>
            </a:endParaRPr>
          </a:p>
        </p:txBody>
      </p:sp>
      <p:sp>
        <p:nvSpPr>
          <p:cNvPr id="32" name="Footer Placeholder 7">
            <a:extLst>
              <a:ext uri="{FF2B5EF4-FFF2-40B4-BE49-F238E27FC236}">
                <a16:creationId xmlns:a16="http://schemas.microsoft.com/office/drawing/2014/main" id="{FFC9299C-81B7-4481-93A1-BD81E95DC8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1665" y="6418376"/>
            <a:ext cx="5280587" cy="30480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Department of Treasury</a:t>
            </a:r>
          </a:p>
        </p:txBody>
      </p:sp>
      <p:sp>
        <p:nvSpPr>
          <p:cNvPr id="33" name="Slide Number Placeholder 8">
            <a:extLst>
              <a:ext uri="{FF2B5EF4-FFF2-40B4-BE49-F238E27FC236}">
                <a16:creationId xmlns:a16="http://schemas.microsoft.com/office/drawing/2014/main" id="{D22B6B25-70AC-4D72-9BC2-A690FBD9F2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0982" y="6425992"/>
            <a:ext cx="480053" cy="304801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E1F95F-7DE4-4FAE-B929-CA16FF85BC8A}" type="slidenum">
              <a:rPr lang="en-AU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AU" altLang="en-US" dirty="0"/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1901DD30-49FF-4965-826C-16138260D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965" y="88136"/>
            <a:ext cx="11523656" cy="5762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7D86D969-8288-4716-AA89-87952012154F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0" y="1069216"/>
            <a:ext cx="12192000" cy="1193937"/>
          </a:xfrm>
          <a:solidFill>
            <a:schemeClr val="tx1">
              <a:lumMod val="95000"/>
            </a:schemeClr>
          </a:solidFill>
        </p:spPr>
        <p:txBody>
          <a:bodyPr lIns="360000" rIns="360000" anchor="ctr">
            <a:noAutofit/>
          </a:bodyPr>
          <a:lstStyle>
            <a:lvl1pPr marL="0" indent="0">
              <a:buNone/>
              <a:defRPr sz="2600" b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480B5F3F-61FD-4A0E-BA64-6886CF55EE5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68967" y="557833"/>
            <a:ext cx="11502189" cy="442657"/>
          </a:xfrm>
        </p:spPr>
        <p:txBody>
          <a:bodyPr anchor="t">
            <a:no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6856306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Graphs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8ED1ED9-DF34-4820-A3BB-3FF7DFFC102C}"/>
              </a:ext>
            </a:extLst>
          </p:cNvPr>
          <p:cNvSpPr/>
          <p:nvPr/>
        </p:nvSpPr>
        <p:spPr bwMode="auto">
          <a:xfrm>
            <a:off x="335361" y="6418376"/>
            <a:ext cx="415044" cy="288925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GB" sz="1800" dirty="0">
              <a:solidFill>
                <a:schemeClr val="bg1">
                  <a:lumMod val="50000"/>
                  <a:lumOff val="50000"/>
                </a:schemeClr>
              </a:solidFill>
              <a:latin typeface="Arial" charset="0"/>
            </a:endParaRPr>
          </a:p>
        </p:txBody>
      </p:sp>
      <p:sp>
        <p:nvSpPr>
          <p:cNvPr id="21" name="Footer Placeholder 7">
            <a:extLst>
              <a:ext uri="{FF2B5EF4-FFF2-40B4-BE49-F238E27FC236}">
                <a16:creationId xmlns:a16="http://schemas.microsoft.com/office/drawing/2014/main" id="{B922B414-E6D6-48DB-BE4A-8FD9A675CC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1665" y="6418376"/>
            <a:ext cx="5280587" cy="30480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2"/>
                </a:solidFill>
              </a:defRPr>
            </a:lvl1pPr>
          </a:lstStyle>
          <a:p>
            <a:r>
              <a:rPr lang="en-AU" dirty="0"/>
              <a:t>Department of Treasury</a:t>
            </a:r>
          </a:p>
        </p:txBody>
      </p:sp>
      <p:sp>
        <p:nvSpPr>
          <p:cNvPr id="22" name="Slide Number Placeholder 8">
            <a:extLst>
              <a:ext uri="{FF2B5EF4-FFF2-40B4-BE49-F238E27FC236}">
                <a16:creationId xmlns:a16="http://schemas.microsoft.com/office/drawing/2014/main" id="{71812052-9593-4A1E-9C58-EAEA46C0E9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0982" y="6425992"/>
            <a:ext cx="480053" cy="304801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E1F95F-7DE4-4FAE-B929-CA16FF85BC8A}" type="slidenum">
              <a:rPr lang="en-AU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AU" alt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1535B6E-DB38-4CA7-AAE3-C926BBF7C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965" y="88136"/>
            <a:ext cx="11523656" cy="5762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044696F7-1906-4BC3-A91B-92F26EEBDE6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0" y="1069216"/>
            <a:ext cx="12192000" cy="1193937"/>
          </a:xfrm>
          <a:solidFill>
            <a:schemeClr val="tx1">
              <a:lumMod val="95000"/>
            </a:schemeClr>
          </a:solidFill>
        </p:spPr>
        <p:txBody>
          <a:bodyPr lIns="360000" rIns="360000" anchor="ctr">
            <a:noAutofit/>
          </a:bodyPr>
          <a:lstStyle>
            <a:lvl1pPr marL="0" indent="0">
              <a:buNone/>
              <a:defRPr sz="2600" b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DF63E4AE-2533-40AA-ACCF-918F640315F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68967" y="557833"/>
            <a:ext cx="11502189" cy="442657"/>
          </a:xfrm>
        </p:spPr>
        <p:txBody>
          <a:bodyPr anchor="t">
            <a:no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8958497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Highlights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282D972-0AF1-4688-A095-AA44456EAF23}"/>
              </a:ext>
            </a:extLst>
          </p:cNvPr>
          <p:cNvSpPr/>
          <p:nvPr/>
        </p:nvSpPr>
        <p:spPr bwMode="auto">
          <a:xfrm>
            <a:off x="335361" y="6418376"/>
            <a:ext cx="415044" cy="288925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GB" sz="1800" dirty="0">
              <a:solidFill>
                <a:schemeClr val="bg1">
                  <a:lumMod val="50000"/>
                  <a:lumOff val="50000"/>
                </a:schemeClr>
              </a:solidFill>
              <a:latin typeface="Arial" charset="0"/>
            </a:endParaRPr>
          </a:p>
        </p:txBody>
      </p:sp>
      <p:sp>
        <p:nvSpPr>
          <p:cNvPr id="17" name="Footer Placeholder 7">
            <a:extLst>
              <a:ext uri="{FF2B5EF4-FFF2-40B4-BE49-F238E27FC236}">
                <a16:creationId xmlns:a16="http://schemas.microsoft.com/office/drawing/2014/main" id="{EC13A288-03FD-4743-847C-D47E05A50C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1665" y="6418376"/>
            <a:ext cx="5280587" cy="30480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2"/>
                </a:solidFill>
              </a:defRPr>
            </a:lvl1pPr>
          </a:lstStyle>
          <a:p>
            <a:r>
              <a:rPr lang="en-AU" dirty="0"/>
              <a:t>Department of Treasury</a:t>
            </a:r>
          </a:p>
        </p:txBody>
      </p:sp>
      <p:sp>
        <p:nvSpPr>
          <p:cNvPr id="18" name="Slide Number Placeholder 8">
            <a:extLst>
              <a:ext uri="{FF2B5EF4-FFF2-40B4-BE49-F238E27FC236}">
                <a16:creationId xmlns:a16="http://schemas.microsoft.com/office/drawing/2014/main" id="{3F8355EA-FFED-496C-9518-F3DB98F2CB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0982" y="6425992"/>
            <a:ext cx="480053" cy="304801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E1F95F-7DE4-4FAE-B929-CA16FF85BC8A}" type="slidenum">
              <a:rPr lang="en-AU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AU" altLang="en-US" dirty="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9DEDB81E-9651-475D-8272-2CD6985358E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8967" y="1890544"/>
            <a:ext cx="3614799" cy="1204704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61687" indent="0" algn="ctr">
              <a:buNone/>
              <a:defRPr sz="1800">
                <a:solidFill>
                  <a:schemeClr val="tx1"/>
                </a:solidFill>
              </a:defRPr>
            </a:lvl2pPr>
            <a:lvl3pPr marL="685800" indent="0" algn="ctr">
              <a:buNone/>
              <a:defRPr sz="1800">
                <a:solidFill>
                  <a:schemeClr val="tx1"/>
                </a:solidFill>
              </a:defRPr>
            </a:lvl3pPr>
            <a:lvl4pPr marL="1028700" indent="0" algn="ctr">
              <a:buNone/>
              <a:defRPr sz="1800">
                <a:solidFill>
                  <a:schemeClr val="tx1"/>
                </a:solidFill>
              </a:defRPr>
            </a:lvl4pPr>
            <a:lvl5pPr marL="1371600" indent="0" algn="ctr"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E1C2A334-056E-4EF6-B553-3DEF3282B22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8967" y="3304416"/>
            <a:ext cx="3614799" cy="1204704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61687" indent="0" algn="ctr">
              <a:buNone/>
              <a:defRPr sz="1800">
                <a:solidFill>
                  <a:schemeClr val="tx1"/>
                </a:solidFill>
              </a:defRPr>
            </a:lvl2pPr>
            <a:lvl3pPr marL="685800" indent="0" algn="ctr">
              <a:buNone/>
              <a:defRPr sz="1800">
                <a:solidFill>
                  <a:schemeClr val="tx1"/>
                </a:solidFill>
              </a:defRPr>
            </a:lvl3pPr>
            <a:lvl4pPr marL="1028700" indent="0" algn="ctr">
              <a:buNone/>
              <a:defRPr sz="1800">
                <a:solidFill>
                  <a:schemeClr val="tx1"/>
                </a:solidFill>
              </a:defRPr>
            </a:lvl4pPr>
            <a:lvl5pPr marL="1371600" indent="0" algn="ctr"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D146D1C4-C510-4142-BDD1-65C8B67131D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68967" y="4727286"/>
            <a:ext cx="3614799" cy="1204704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61687" indent="0" algn="ctr">
              <a:buNone/>
              <a:defRPr sz="1800">
                <a:solidFill>
                  <a:schemeClr val="tx1"/>
                </a:solidFill>
              </a:defRPr>
            </a:lvl2pPr>
            <a:lvl3pPr marL="685800" indent="0" algn="ctr">
              <a:buNone/>
              <a:defRPr sz="1800">
                <a:solidFill>
                  <a:schemeClr val="tx1"/>
                </a:solidFill>
              </a:defRPr>
            </a:lvl3pPr>
            <a:lvl4pPr marL="1028700" indent="0" algn="ctr">
              <a:buNone/>
              <a:defRPr sz="1800">
                <a:solidFill>
                  <a:schemeClr val="tx1"/>
                </a:solidFill>
              </a:defRPr>
            </a:lvl4pPr>
            <a:lvl5pPr marL="1371600" indent="0" algn="ctr"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C66AFE9C-6D31-4971-A463-D092313E935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256359" y="1890544"/>
            <a:ext cx="3614799" cy="1204704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61687" indent="0" algn="ctr">
              <a:buNone/>
              <a:defRPr sz="1800">
                <a:solidFill>
                  <a:schemeClr val="tx1"/>
                </a:solidFill>
              </a:defRPr>
            </a:lvl2pPr>
            <a:lvl3pPr marL="685800" indent="0" algn="ctr">
              <a:buNone/>
              <a:defRPr sz="1800">
                <a:solidFill>
                  <a:schemeClr val="tx1"/>
                </a:solidFill>
              </a:defRPr>
            </a:lvl3pPr>
            <a:lvl4pPr marL="1028700" indent="0" algn="ctr">
              <a:buNone/>
              <a:defRPr sz="1800">
                <a:solidFill>
                  <a:schemeClr val="tx1"/>
                </a:solidFill>
              </a:defRPr>
            </a:lvl4pPr>
            <a:lvl5pPr marL="1371600" indent="0" algn="ctr"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0DAA8F33-F3D3-41C4-BB7B-3255CEC924A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256359" y="3304416"/>
            <a:ext cx="3614799" cy="1204704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61687" indent="0" algn="ctr">
              <a:buNone/>
              <a:defRPr sz="1800">
                <a:solidFill>
                  <a:schemeClr val="tx1"/>
                </a:solidFill>
              </a:defRPr>
            </a:lvl2pPr>
            <a:lvl3pPr marL="685800" indent="0" algn="ctr">
              <a:buNone/>
              <a:defRPr sz="1800">
                <a:solidFill>
                  <a:schemeClr val="tx1"/>
                </a:solidFill>
              </a:defRPr>
            </a:lvl3pPr>
            <a:lvl4pPr marL="1028700" indent="0" algn="ctr">
              <a:buNone/>
              <a:defRPr sz="1800">
                <a:solidFill>
                  <a:schemeClr val="tx1"/>
                </a:solidFill>
              </a:defRPr>
            </a:lvl4pPr>
            <a:lvl5pPr marL="1371600" indent="0" algn="ctr"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0FE27679-7DE2-4EAA-9A2B-A2A82B6C428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256359" y="4727286"/>
            <a:ext cx="3614799" cy="1204704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61687" indent="0" algn="ctr">
              <a:buNone/>
              <a:defRPr sz="1800">
                <a:solidFill>
                  <a:schemeClr val="tx1"/>
                </a:solidFill>
              </a:defRPr>
            </a:lvl2pPr>
            <a:lvl3pPr marL="685800" indent="0" algn="ctr">
              <a:buNone/>
              <a:defRPr sz="1800">
                <a:solidFill>
                  <a:schemeClr val="tx1"/>
                </a:solidFill>
              </a:defRPr>
            </a:lvl3pPr>
            <a:lvl4pPr marL="1028700" indent="0" algn="ctr">
              <a:buNone/>
              <a:defRPr sz="1800">
                <a:solidFill>
                  <a:schemeClr val="tx1"/>
                </a:solidFill>
              </a:defRPr>
            </a:lvl4pPr>
            <a:lvl5pPr marL="1371600" indent="0" algn="ctr"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3321930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Header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C15629F7-B54C-4FE9-B403-08E84E01F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0985" y="1970009"/>
            <a:ext cx="5999824" cy="20574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63CF562-375C-420C-804A-0ADE34F9624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0985" y="4027409"/>
            <a:ext cx="5999824" cy="1779831"/>
          </a:xfrm>
        </p:spPr>
        <p:txBody>
          <a:bodyPr anchor="t">
            <a:normAutofit/>
          </a:bodyPr>
          <a:lstStyle>
            <a:lvl1pPr marL="0" indent="0" algn="l">
              <a:buNone/>
              <a:defRPr sz="2800" cap="none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5BD941-C30A-443A-AD94-D61D3A85DF6D}"/>
              </a:ext>
            </a:extLst>
          </p:cNvPr>
          <p:cNvSpPr/>
          <p:nvPr/>
        </p:nvSpPr>
        <p:spPr bwMode="auto">
          <a:xfrm>
            <a:off x="335361" y="6418376"/>
            <a:ext cx="415044" cy="288925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GB" sz="1800" dirty="0">
              <a:solidFill>
                <a:schemeClr val="bg1">
                  <a:lumMod val="50000"/>
                  <a:lumOff val="50000"/>
                </a:schemeClr>
              </a:solidFill>
              <a:latin typeface="Arial" charset="0"/>
            </a:endParaRPr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C687C59D-AC8E-4F58-A8A1-C8A636F551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1665" y="6418376"/>
            <a:ext cx="5280587" cy="30480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2"/>
                </a:solidFill>
              </a:defRPr>
            </a:lvl1pPr>
          </a:lstStyle>
          <a:p>
            <a:r>
              <a:rPr lang="en-AU" dirty="0"/>
              <a:t>Department of Treasury</a:t>
            </a:r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F74A0613-722C-4B12-88FA-14C669D1A7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0982" y="6425992"/>
            <a:ext cx="480053" cy="304801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E1F95F-7DE4-4FAE-B929-CA16FF85BC8A}" type="slidenum">
              <a:rPr lang="en-AU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10007768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2_Dark background_quote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5390EA5-2EA0-4218-9BED-C8DFDCAADF3B}"/>
              </a:ext>
            </a:extLst>
          </p:cNvPr>
          <p:cNvSpPr/>
          <p:nvPr/>
        </p:nvSpPr>
        <p:spPr bwMode="auto">
          <a:xfrm>
            <a:off x="335361" y="6418376"/>
            <a:ext cx="415044" cy="288925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GB" sz="1800" dirty="0">
              <a:solidFill>
                <a:schemeClr val="bg1">
                  <a:lumMod val="50000"/>
                  <a:lumOff val="50000"/>
                </a:schemeClr>
              </a:solidFill>
              <a:latin typeface="Arial" charset="0"/>
            </a:endParaRPr>
          </a:p>
        </p:txBody>
      </p:sp>
      <p:sp>
        <p:nvSpPr>
          <p:cNvPr id="3" name="Footer Placeholder 7">
            <a:extLst>
              <a:ext uri="{FF2B5EF4-FFF2-40B4-BE49-F238E27FC236}">
                <a16:creationId xmlns:a16="http://schemas.microsoft.com/office/drawing/2014/main" id="{0697FCA9-C7B7-4687-A4FE-10EE999964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1665" y="6418376"/>
            <a:ext cx="5280587" cy="30480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Department of Treasury</a:t>
            </a:r>
          </a:p>
        </p:txBody>
      </p:sp>
      <p:sp>
        <p:nvSpPr>
          <p:cNvPr id="4" name="Slide Number Placeholder 8">
            <a:extLst>
              <a:ext uri="{FF2B5EF4-FFF2-40B4-BE49-F238E27FC236}">
                <a16:creationId xmlns:a16="http://schemas.microsoft.com/office/drawing/2014/main" id="{362BB410-1FA7-4387-8FE3-93F70ADDD1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0982" y="6425992"/>
            <a:ext cx="480053" cy="304801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E1F95F-7DE4-4FAE-B929-CA16FF85BC8A}" type="slidenum">
              <a:rPr lang="en-AU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AU" alt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A8692C8-85FE-4D15-8BC5-99BDAE2AF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967" y="300320"/>
            <a:ext cx="11502191" cy="55058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956937"/>
      </p:ext>
    </p:extLst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6_Section Header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94945F5E-1006-4947-8CFE-EBDEB5DFB34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407701" y="3937114"/>
            <a:ext cx="5566613" cy="1948493"/>
          </a:xfrm>
        </p:spPr>
        <p:txBody>
          <a:bodyPr anchor="t">
            <a:normAutofit/>
          </a:bodyPr>
          <a:lstStyle>
            <a:lvl1pPr marL="72000" indent="0" algn="ctr">
              <a:buFontTx/>
              <a:buNone/>
              <a:defRPr sz="1800"/>
            </a:lvl1pPr>
            <a:lvl2pPr marL="540000" indent="0" algn="ctr">
              <a:buFontTx/>
              <a:buNone/>
              <a:defRPr sz="1800"/>
            </a:lvl2pPr>
            <a:lvl3pPr marL="986400" indent="0" algn="ctr">
              <a:buFontTx/>
              <a:buNone/>
              <a:defRPr sz="18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A9C913D-00B0-43D2-8834-6EB697966A82}"/>
              </a:ext>
            </a:extLst>
          </p:cNvPr>
          <p:cNvSpPr/>
          <p:nvPr/>
        </p:nvSpPr>
        <p:spPr bwMode="auto">
          <a:xfrm>
            <a:off x="335361" y="6418376"/>
            <a:ext cx="415044" cy="288925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GB" sz="1800" dirty="0">
              <a:solidFill>
                <a:schemeClr val="bg1">
                  <a:lumMod val="50000"/>
                  <a:lumOff val="50000"/>
                </a:schemeClr>
              </a:solidFill>
              <a:latin typeface="Arial" charset="0"/>
            </a:endParaRPr>
          </a:p>
        </p:txBody>
      </p:sp>
      <p:sp>
        <p:nvSpPr>
          <p:cNvPr id="21" name="Footer Placeholder 7">
            <a:extLst>
              <a:ext uri="{FF2B5EF4-FFF2-40B4-BE49-F238E27FC236}">
                <a16:creationId xmlns:a16="http://schemas.microsoft.com/office/drawing/2014/main" id="{C8F36D00-1179-440F-9AD9-4DFCA98172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1665" y="6418376"/>
            <a:ext cx="5280587" cy="30480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2"/>
                </a:solidFill>
              </a:defRPr>
            </a:lvl1pPr>
          </a:lstStyle>
          <a:p>
            <a:r>
              <a:rPr lang="en-AU" dirty="0"/>
              <a:t>Department of Treasury</a:t>
            </a:r>
          </a:p>
        </p:txBody>
      </p:sp>
      <p:sp>
        <p:nvSpPr>
          <p:cNvPr id="22" name="Slide Number Placeholder 8">
            <a:extLst>
              <a:ext uri="{FF2B5EF4-FFF2-40B4-BE49-F238E27FC236}">
                <a16:creationId xmlns:a16="http://schemas.microsoft.com/office/drawing/2014/main" id="{B9D913F0-3C20-4F37-A660-E8B155B8A0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0982" y="6425992"/>
            <a:ext cx="480053" cy="304801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E1F95F-7DE4-4FAE-B929-CA16FF85BC8A}" type="slidenum">
              <a:rPr lang="en-AU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AU" altLang="en-US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D4CFA6E7-9A01-4825-84F9-DD9FBF3F44CF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60542" y="1844825"/>
            <a:ext cx="10660932" cy="1948493"/>
          </a:xfrm>
        </p:spPr>
        <p:txBody>
          <a:bodyPr anchor="b">
            <a:noAutofit/>
          </a:bodyPr>
          <a:lstStyle>
            <a:lvl1pPr marL="72000" indent="0" algn="ctr">
              <a:buFontTx/>
              <a:buNone/>
              <a:defRPr sz="6000" b="1">
                <a:solidFill>
                  <a:schemeClr val="accent5"/>
                </a:solidFill>
              </a:defRPr>
            </a:lvl1pPr>
            <a:lvl2pPr marL="540000" indent="0" algn="ctr">
              <a:buFontTx/>
              <a:buNone/>
              <a:defRPr sz="1800"/>
            </a:lvl2pPr>
            <a:lvl3pPr marL="986400" indent="0" algn="ctr">
              <a:buFontTx/>
              <a:buNone/>
              <a:defRPr sz="18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0993369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ection Header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C15629F7-B54C-4FE9-B403-08E84E01F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0984" y="1970009"/>
            <a:ext cx="6751133" cy="20574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63CF562-375C-420C-804A-0ADE34F9624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0985" y="4027409"/>
            <a:ext cx="6751132" cy="1779831"/>
          </a:xfrm>
        </p:spPr>
        <p:txBody>
          <a:bodyPr anchor="t">
            <a:normAutofit/>
          </a:bodyPr>
          <a:lstStyle>
            <a:lvl1pPr marL="0" indent="0" algn="l">
              <a:buNone/>
              <a:defRPr sz="2800" cap="none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29BF03-86F4-44CB-A18E-C06E50E9EE2A}"/>
              </a:ext>
            </a:extLst>
          </p:cNvPr>
          <p:cNvSpPr/>
          <p:nvPr/>
        </p:nvSpPr>
        <p:spPr bwMode="auto">
          <a:xfrm>
            <a:off x="335361" y="6418376"/>
            <a:ext cx="415044" cy="288925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GB" sz="1800" dirty="0">
              <a:solidFill>
                <a:schemeClr val="bg1">
                  <a:lumMod val="50000"/>
                  <a:lumOff val="50000"/>
                </a:schemeClr>
              </a:solidFill>
              <a:latin typeface="Arial" charset="0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C7887D-48D6-4EFC-8437-A194400529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1665" y="6418376"/>
            <a:ext cx="5280587" cy="30480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2"/>
                </a:solidFill>
              </a:defRPr>
            </a:lvl1pPr>
          </a:lstStyle>
          <a:p>
            <a:r>
              <a:rPr lang="en-AU" dirty="0"/>
              <a:t>Department of Treasury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BC412641-343F-45E9-A085-BD07CC8DBB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0982" y="6425992"/>
            <a:ext cx="480053" cy="304801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E1F95F-7DE4-4FAE-B929-CA16FF85BC8A}" type="slidenum">
              <a:rPr lang="en-AU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4209984828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Key Message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14A06AE9-DF53-4787-A72B-C61FC0081177}"/>
              </a:ext>
            </a:extLst>
          </p:cNvPr>
          <p:cNvSpPr/>
          <p:nvPr/>
        </p:nvSpPr>
        <p:spPr bwMode="auto">
          <a:xfrm>
            <a:off x="-3746" y="6458658"/>
            <a:ext cx="12191999" cy="2159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GB" sz="180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DE66F03-35D4-4D92-98A4-0C84E1169E22}"/>
              </a:ext>
            </a:extLst>
          </p:cNvPr>
          <p:cNvSpPr/>
          <p:nvPr/>
        </p:nvSpPr>
        <p:spPr>
          <a:xfrm>
            <a:off x="-3747" y="-57873"/>
            <a:ext cx="12195747" cy="1048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 dirty="0">
              <a:solidFill>
                <a:schemeClr val="bg2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BC151D4-D8E0-4A6F-846F-D071B42BF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967" y="300320"/>
            <a:ext cx="11502191" cy="55058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2B9526B-F45D-43EC-AD0A-72307F46B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967" y="1124744"/>
            <a:ext cx="11502191" cy="515384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1BB5382-3E2B-42B6-9C06-CA9819D201A6}"/>
              </a:ext>
            </a:extLst>
          </p:cNvPr>
          <p:cNvSpPr/>
          <p:nvPr/>
        </p:nvSpPr>
        <p:spPr bwMode="auto">
          <a:xfrm>
            <a:off x="335361" y="6418376"/>
            <a:ext cx="415044" cy="288925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GB" sz="1800" dirty="0">
              <a:solidFill>
                <a:schemeClr val="bg1">
                  <a:lumMod val="50000"/>
                  <a:lumOff val="50000"/>
                </a:schemeClr>
              </a:solidFill>
              <a:latin typeface="Arial" charset="0"/>
            </a:endParaRP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22F85C1B-30EC-4959-A864-CDDCEB7AA5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1665" y="6418376"/>
            <a:ext cx="5280587" cy="30480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Department of Treasury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8B1B1D8F-9B40-4CBB-9CB7-4D821ADDF8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0982" y="6425992"/>
            <a:ext cx="480053" cy="304801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E1F95F-7DE4-4FAE-B929-CA16FF85BC8A}" type="slidenum">
              <a:rPr lang="en-AU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3442877960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Key Message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DCDCE6D-01E9-43B1-AB7F-2067A67FA890}"/>
              </a:ext>
            </a:extLst>
          </p:cNvPr>
          <p:cNvSpPr/>
          <p:nvPr/>
        </p:nvSpPr>
        <p:spPr>
          <a:xfrm>
            <a:off x="-3747" y="-57873"/>
            <a:ext cx="12195747" cy="1048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1344FD-188F-433D-A3D0-CF674FCB9C57}"/>
              </a:ext>
            </a:extLst>
          </p:cNvPr>
          <p:cNvSpPr/>
          <p:nvPr/>
        </p:nvSpPr>
        <p:spPr bwMode="auto">
          <a:xfrm>
            <a:off x="335361" y="6418376"/>
            <a:ext cx="415044" cy="288925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GB" sz="1800" dirty="0">
              <a:solidFill>
                <a:schemeClr val="bg1">
                  <a:lumMod val="50000"/>
                  <a:lumOff val="50000"/>
                </a:schemeClr>
              </a:solidFill>
              <a:latin typeface="Arial" charset="0"/>
            </a:endParaRPr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9B25DB13-CE44-4CD4-8160-8B674CDA17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1665" y="6418376"/>
            <a:ext cx="5280587" cy="30480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2"/>
                </a:solidFill>
              </a:defRPr>
            </a:lvl1pPr>
          </a:lstStyle>
          <a:p>
            <a:r>
              <a:rPr lang="en-AU" dirty="0"/>
              <a:t>Department of Treasury</a:t>
            </a:r>
          </a:p>
        </p:txBody>
      </p:sp>
      <p:sp>
        <p:nvSpPr>
          <p:cNvPr id="19" name="Slide Number Placeholder 8">
            <a:extLst>
              <a:ext uri="{FF2B5EF4-FFF2-40B4-BE49-F238E27FC236}">
                <a16:creationId xmlns:a16="http://schemas.microsoft.com/office/drawing/2014/main" id="{74C68609-01DE-42F6-89D2-25A29F6392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0982" y="6425992"/>
            <a:ext cx="480053" cy="304801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E1F95F-7DE4-4FAE-B929-CA16FF85BC8A}" type="slidenum">
              <a:rPr lang="en-AU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AU" alt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BB0A492-ADA1-46A1-BCD3-133AEB299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967" y="1124744"/>
            <a:ext cx="11502191" cy="515384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78606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a_Key Messag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14A06AE9-DF53-4787-A72B-C61FC0081177}"/>
              </a:ext>
            </a:extLst>
          </p:cNvPr>
          <p:cNvSpPr/>
          <p:nvPr/>
        </p:nvSpPr>
        <p:spPr bwMode="auto">
          <a:xfrm>
            <a:off x="-3746" y="6458658"/>
            <a:ext cx="12191999" cy="2159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GB" sz="180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DE66F03-35D4-4D92-98A4-0C84E1169E22}"/>
              </a:ext>
            </a:extLst>
          </p:cNvPr>
          <p:cNvSpPr/>
          <p:nvPr/>
        </p:nvSpPr>
        <p:spPr>
          <a:xfrm>
            <a:off x="-3747" y="-57873"/>
            <a:ext cx="12195747" cy="1048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 dirty="0">
              <a:solidFill>
                <a:schemeClr val="bg2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BC151D4-D8E0-4A6F-846F-D071B42BF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967" y="300320"/>
            <a:ext cx="11502191" cy="55058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2B9526B-F45D-43EC-AD0A-72307F46B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967" y="2305102"/>
            <a:ext cx="11502191" cy="400421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1BB5382-3E2B-42B6-9C06-CA9819D201A6}"/>
              </a:ext>
            </a:extLst>
          </p:cNvPr>
          <p:cNvSpPr/>
          <p:nvPr/>
        </p:nvSpPr>
        <p:spPr bwMode="auto">
          <a:xfrm>
            <a:off x="335361" y="6418376"/>
            <a:ext cx="415044" cy="288925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GB" sz="1800" dirty="0">
              <a:solidFill>
                <a:schemeClr val="bg1">
                  <a:lumMod val="50000"/>
                  <a:lumOff val="50000"/>
                </a:schemeClr>
              </a:solidFill>
              <a:latin typeface="Arial" charset="0"/>
            </a:endParaRP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22F85C1B-30EC-4959-A864-CDDCEB7AA5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1665" y="6418376"/>
            <a:ext cx="5280587" cy="30480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Department of Treasury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8B1B1D8F-9B40-4CBB-9CB7-4D821ADDF8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0982" y="6425992"/>
            <a:ext cx="480053" cy="304801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E1F95F-7DE4-4FAE-B929-CA16FF85BC8A}" type="slidenum">
              <a:rPr lang="en-AU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AU" alt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4D0627D-F72D-453E-8D92-103BB2DC9F9C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-3748" y="965667"/>
            <a:ext cx="12192000" cy="1193937"/>
          </a:xfrm>
          <a:solidFill>
            <a:schemeClr val="tx1">
              <a:lumMod val="95000"/>
            </a:schemeClr>
          </a:solidFill>
        </p:spPr>
        <p:txBody>
          <a:bodyPr lIns="360000" rIns="360000" anchor="ctr">
            <a:noAutofit/>
          </a:bodyPr>
          <a:lstStyle>
            <a:lvl1pPr marL="0" indent="0">
              <a:buNone/>
              <a:defRPr sz="2600" b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8028313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7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52F0C64-FB01-457D-BF2F-5449F7F58CA1}"/>
              </a:ext>
            </a:extLst>
          </p:cNvPr>
          <p:cNvSpPr/>
          <p:nvPr/>
        </p:nvSpPr>
        <p:spPr bwMode="auto">
          <a:xfrm>
            <a:off x="335361" y="6418376"/>
            <a:ext cx="415044" cy="288925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GB" sz="1800" dirty="0">
              <a:solidFill>
                <a:schemeClr val="bg1">
                  <a:lumMod val="50000"/>
                  <a:lumOff val="50000"/>
                </a:schemeClr>
              </a:solidFill>
              <a:latin typeface="Arial" charset="0"/>
            </a:endParaRPr>
          </a:p>
        </p:txBody>
      </p:sp>
      <p:sp>
        <p:nvSpPr>
          <p:cNvPr id="17" name="Footer Placeholder 7">
            <a:extLst>
              <a:ext uri="{FF2B5EF4-FFF2-40B4-BE49-F238E27FC236}">
                <a16:creationId xmlns:a16="http://schemas.microsoft.com/office/drawing/2014/main" id="{7A9E26D9-2FB1-42BD-A5E5-16543F94E5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1665" y="6418376"/>
            <a:ext cx="5280587" cy="30480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2"/>
                </a:solidFill>
              </a:defRPr>
            </a:lvl1pPr>
          </a:lstStyle>
          <a:p>
            <a:r>
              <a:rPr lang="en-AU" dirty="0"/>
              <a:t>Department of Treasury</a:t>
            </a:r>
          </a:p>
        </p:txBody>
      </p:sp>
      <p:sp>
        <p:nvSpPr>
          <p:cNvPr id="18" name="Slide Number Placeholder 8">
            <a:extLst>
              <a:ext uri="{FF2B5EF4-FFF2-40B4-BE49-F238E27FC236}">
                <a16:creationId xmlns:a16="http://schemas.microsoft.com/office/drawing/2014/main" id="{4FDD9731-CDBA-4436-8413-C09AC65528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0982" y="6425992"/>
            <a:ext cx="480053" cy="304801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E1F95F-7DE4-4FAE-B929-CA16FF85BC8A}" type="slidenum">
              <a:rPr lang="en-AU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1842816924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9D9EC8-B906-4A9E-9AE3-3E4E37D60B4A}"/>
              </a:ext>
            </a:extLst>
          </p:cNvPr>
          <p:cNvSpPr/>
          <p:nvPr/>
        </p:nvSpPr>
        <p:spPr bwMode="auto">
          <a:xfrm>
            <a:off x="335361" y="6418376"/>
            <a:ext cx="415044" cy="288925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GB" sz="1800" dirty="0">
              <a:solidFill>
                <a:schemeClr val="bg1">
                  <a:lumMod val="50000"/>
                  <a:lumOff val="50000"/>
                </a:schemeClr>
              </a:solidFill>
              <a:latin typeface="Arial" charset="0"/>
            </a:endParaRPr>
          </a:p>
        </p:txBody>
      </p:sp>
      <p:sp>
        <p:nvSpPr>
          <p:cNvPr id="15" name="Footer Placeholder 7">
            <a:extLst>
              <a:ext uri="{FF2B5EF4-FFF2-40B4-BE49-F238E27FC236}">
                <a16:creationId xmlns:a16="http://schemas.microsoft.com/office/drawing/2014/main" id="{6FA01DE5-67D9-4510-BF48-A724793E00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1665" y="6418376"/>
            <a:ext cx="5280587" cy="30480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2"/>
                </a:solidFill>
              </a:defRPr>
            </a:lvl1pPr>
          </a:lstStyle>
          <a:p>
            <a:r>
              <a:rPr lang="en-AU" dirty="0"/>
              <a:t>Department of Treasury</a:t>
            </a:r>
          </a:p>
        </p:txBody>
      </p:sp>
      <p:sp>
        <p:nvSpPr>
          <p:cNvPr id="16" name="Slide Number Placeholder 8">
            <a:extLst>
              <a:ext uri="{FF2B5EF4-FFF2-40B4-BE49-F238E27FC236}">
                <a16:creationId xmlns:a16="http://schemas.microsoft.com/office/drawing/2014/main" id="{58898481-BAC8-4291-99B5-910BCCDCF6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0982" y="6425992"/>
            <a:ext cx="480053" cy="304801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E1F95F-7DE4-4FAE-B929-CA16FF85BC8A}" type="slidenum">
              <a:rPr lang="en-AU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AU" alt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34524F39-8667-4327-8F04-F2AE9D4C7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965" y="88136"/>
            <a:ext cx="11523656" cy="5762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92A064B1-B1AC-42BB-AE9D-667EB12A9AE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68967" y="1179815"/>
            <a:ext cx="5590031" cy="506858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3D95CB0E-6251-4E8A-866E-0278EA71B3D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68967" y="557833"/>
            <a:ext cx="11502189" cy="442657"/>
          </a:xfrm>
        </p:spPr>
        <p:txBody>
          <a:bodyPr anchor="t">
            <a:no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96976492-4374-4A29-86AA-E7DDF0FD5FD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170599" y="1185920"/>
            <a:ext cx="5590031" cy="506858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364633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EF2ACD9E-0023-4377-9B52-E9B336FA672D}"/>
              </a:ext>
            </a:extLst>
          </p:cNvPr>
          <p:cNvSpPr/>
          <p:nvPr/>
        </p:nvSpPr>
        <p:spPr bwMode="auto">
          <a:xfrm>
            <a:off x="335361" y="6418376"/>
            <a:ext cx="415044" cy="288925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GB" sz="1800" dirty="0">
              <a:solidFill>
                <a:schemeClr val="bg1">
                  <a:lumMod val="50000"/>
                  <a:lumOff val="50000"/>
                </a:schemeClr>
              </a:solidFill>
              <a:latin typeface="Arial" charset="0"/>
            </a:endParaRPr>
          </a:p>
        </p:txBody>
      </p:sp>
      <p:sp>
        <p:nvSpPr>
          <p:cNvPr id="21" name="Footer Placeholder 7">
            <a:extLst>
              <a:ext uri="{FF2B5EF4-FFF2-40B4-BE49-F238E27FC236}">
                <a16:creationId xmlns:a16="http://schemas.microsoft.com/office/drawing/2014/main" id="{DF53C224-F1B3-4A44-9B38-0AAC3849645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1665" y="6418376"/>
            <a:ext cx="5280587" cy="30480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2"/>
                </a:solidFill>
              </a:defRPr>
            </a:lvl1pPr>
          </a:lstStyle>
          <a:p>
            <a:r>
              <a:rPr lang="en-AU" dirty="0"/>
              <a:t>Department of Treasury</a:t>
            </a:r>
          </a:p>
        </p:txBody>
      </p:sp>
      <p:sp>
        <p:nvSpPr>
          <p:cNvPr id="22" name="Slide Number Placeholder 8">
            <a:extLst>
              <a:ext uri="{FF2B5EF4-FFF2-40B4-BE49-F238E27FC236}">
                <a16:creationId xmlns:a16="http://schemas.microsoft.com/office/drawing/2014/main" id="{71F7B560-D00A-42DD-97E6-A5AA71A215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00982" y="6425992"/>
            <a:ext cx="480053" cy="304801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E1F95F-7DE4-4FAE-B929-CA16FF85BC8A}" type="slidenum">
              <a:rPr lang="en-AU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AU" altLang="en-US" dirty="0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7D017E3E-28AB-46EF-803B-3E6228119AE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68967" y="1520131"/>
            <a:ext cx="5590031" cy="472827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4C1855A2-AA5A-421F-9A42-5F68A5EE1C23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170599" y="1526236"/>
            <a:ext cx="5590031" cy="472827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AED94050-F3CA-41C6-94FC-AA8E95C0AEBB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68967" y="915650"/>
            <a:ext cx="5566613" cy="442657"/>
          </a:xfrm>
        </p:spPr>
        <p:txBody>
          <a:bodyPr anchor="t">
            <a:no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3DD7D747-96F6-466B-85F6-380B9A44D9D7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6194016" y="915650"/>
            <a:ext cx="5566613" cy="442657"/>
          </a:xfrm>
        </p:spPr>
        <p:txBody>
          <a:bodyPr anchor="t">
            <a:no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itle Placeholder 1">
            <a:extLst>
              <a:ext uri="{FF2B5EF4-FFF2-40B4-BE49-F238E27FC236}">
                <a16:creationId xmlns:a16="http://schemas.microsoft.com/office/drawing/2014/main" id="{ED9142CB-D6E8-4BAE-A739-017A13B40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967" y="300320"/>
            <a:ext cx="11502191" cy="5505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191706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8967" y="300320"/>
            <a:ext cx="11502191" cy="5505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967" y="990687"/>
            <a:ext cx="11502191" cy="52577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D0C99B85-554A-4C50-908E-60A522EB3D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1665" y="6418376"/>
            <a:ext cx="5280587" cy="30480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2"/>
                </a:solidFill>
              </a:defRPr>
            </a:lvl1pPr>
          </a:lstStyle>
          <a:p>
            <a:r>
              <a:rPr lang="en-AU" dirty="0"/>
              <a:t>Department of Treasury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62EC8699-C610-4906-A3BB-16304302AD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0982" y="6425992"/>
            <a:ext cx="480053" cy="304801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E1F95F-7DE4-4FAE-B929-CA16FF85BC8A}" type="slidenum">
              <a:rPr lang="en-AU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38089971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39" r:id="rId1"/>
    <p:sldLayoutId id="2147484240" r:id="rId2"/>
    <p:sldLayoutId id="2147484241" r:id="rId3"/>
    <p:sldLayoutId id="2147484242" r:id="rId4"/>
    <p:sldLayoutId id="2147484243" r:id="rId5"/>
    <p:sldLayoutId id="2147484244" r:id="rId6"/>
    <p:sldLayoutId id="2147484246" r:id="rId7"/>
    <p:sldLayoutId id="2147484247" r:id="rId8"/>
    <p:sldLayoutId id="2147484248" r:id="rId9"/>
    <p:sldLayoutId id="2147484249" r:id="rId10"/>
    <p:sldLayoutId id="2147484250" r:id="rId11"/>
    <p:sldLayoutId id="2147484251" r:id="rId12"/>
    <p:sldLayoutId id="2147484252" r:id="rId13"/>
    <p:sldLayoutId id="2147484253" r:id="rId14"/>
    <p:sldLayoutId id="2147484254" r:id="rId15"/>
    <p:sldLayoutId id="2147484255" r:id="rId16"/>
    <p:sldLayoutId id="2147484256" r:id="rId17"/>
    <p:sldLayoutId id="2147484257" r:id="rId18"/>
    <p:sldLayoutId id="2147484260" r:id="rId19"/>
    <p:sldLayoutId id="2147484261" r:id="rId20"/>
    <p:sldLayoutId id="2147484265" r:id="rId21"/>
  </p:sldLayoutIdLst>
  <p:hf hdr="0" dt="0"/>
  <p:txStyles>
    <p:titleStyle>
      <a:lvl1pPr algn="l" defTabSz="342900" rtl="0" eaLnBrk="1" latinLnBrk="0" hangingPunct="1">
        <a:spcBef>
          <a:spcPct val="0"/>
        </a:spcBef>
        <a:buNone/>
        <a:defRPr sz="3000" b="1" i="0" kern="1200">
          <a:solidFill>
            <a:schemeClr val="accent5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8000" indent="-288000" algn="l" defTabSz="342900" rtl="0" eaLnBrk="1" latinLnBrk="0" hangingPunct="1">
        <a:spcBef>
          <a:spcPts val="0"/>
        </a:spcBef>
        <a:spcAft>
          <a:spcPts val="1200"/>
        </a:spcAft>
        <a:buClr>
          <a:schemeClr val="accent5"/>
        </a:buClr>
        <a:buSzPct val="60000"/>
        <a:buFont typeface="Wingdings 3" panose="05040102010807070707" pitchFamily="18" charset="2"/>
        <a:buChar char="u"/>
        <a:defRPr sz="27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marL="612000" indent="-288000" algn="l" defTabSz="342900" rtl="0" eaLnBrk="1" latinLnBrk="0" hangingPunct="1">
        <a:spcBef>
          <a:spcPts val="0"/>
        </a:spcBef>
        <a:spcAft>
          <a:spcPts val="600"/>
        </a:spcAft>
        <a:buClr>
          <a:schemeClr val="bg1">
            <a:lumMod val="65000"/>
            <a:lumOff val="35000"/>
          </a:schemeClr>
        </a:buClr>
        <a:buSzPct val="60000"/>
        <a:buFont typeface="Wingdings 3" panose="05040102010807070707" pitchFamily="18" charset="2"/>
        <a:buChar char=""/>
        <a:defRPr sz="2400" b="0" i="0" kern="1200">
          <a:solidFill>
            <a:schemeClr val="bg1"/>
          </a:solidFill>
          <a:latin typeface="+mj-lt"/>
          <a:ea typeface="+mj-ea"/>
          <a:cs typeface="+mj-cs"/>
        </a:defRPr>
      </a:lvl2pPr>
      <a:lvl3pPr marL="936000" marR="0" indent="-288000" algn="l" defTabSz="342900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1">
            <a:lumMod val="85000"/>
            <a:lumOff val="15000"/>
          </a:schemeClr>
        </a:buClr>
        <a:buSzPct val="80000"/>
        <a:buFont typeface="Arial" panose="020B0604020202020204" pitchFamily="34" charset="0"/>
        <a:buChar char="-"/>
        <a:tabLst/>
        <a:defRPr sz="2100" b="0" i="0" kern="1200">
          <a:solidFill>
            <a:schemeClr val="bg1"/>
          </a:solidFill>
          <a:latin typeface="+mj-lt"/>
          <a:ea typeface="+mj-ea"/>
          <a:cs typeface="+mj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bg2"/>
          </a:solidFill>
          <a:latin typeface="+mj-lt"/>
          <a:ea typeface="+mj-ea"/>
          <a:cs typeface="+mj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bg1"/>
          </a:solidFill>
          <a:latin typeface="+mj-lt"/>
          <a:ea typeface="+mj-ea"/>
          <a:cs typeface="+mj-cs"/>
        </a:defRPr>
      </a:lvl5pPr>
      <a:lvl6pPr marL="187950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5C9042A-5415-4449-ACA0-6AFE8E747A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sz="4400" dirty="0"/>
              <a:t>BUDGET 2020-21</a:t>
            </a:r>
            <a:br>
              <a:rPr lang="en-AU" sz="4400" dirty="0"/>
            </a:br>
            <a:r>
              <a:rPr lang="en-AU" dirty="0"/>
              <a:t>Economic Outlook, </a:t>
            </a:r>
            <a:br>
              <a:rPr lang="en-AU" dirty="0"/>
            </a:br>
            <a:r>
              <a:rPr lang="en-AU" dirty="0"/>
              <a:t>Fiscal Strategy And </a:t>
            </a:r>
            <a:br>
              <a:rPr lang="en-AU" dirty="0"/>
            </a:br>
            <a:r>
              <a:rPr lang="en-AU" dirty="0"/>
              <a:t>State Recovery Plan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8AB129B8-A1BF-4A06-9D59-88DB6B1EEC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Hon. Ben Wyatt MLA, Treasurer of Western Australia</a:t>
            </a:r>
          </a:p>
        </p:txBody>
      </p:sp>
    </p:spTree>
    <p:extLst>
      <p:ext uri="{BB962C8B-B14F-4D97-AF65-F5344CB8AC3E}">
        <p14:creationId xmlns:p14="http://schemas.microsoft.com/office/powerpoint/2010/main" val="3332407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5C4D804-8303-43B4-87BF-438CF632F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Mining Sector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E29429-9383-4451-BD46-4D6836C56CB0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 marL="342900" indent="-342900">
              <a:buFont typeface="Wingdings 3" panose="05040102010807070707" pitchFamily="18" charset="2"/>
              <a:buChar char="u"/>
            </a:pPr>
            <a:r>
              <a:rPr lang="en-AU" sz="2400" dirty="0"/>
              <a:t>The State and national economies have benefitted from the continued operation and strength of the WA mining industry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320F2C-9708-4468-87E1-7D9414E50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 dirty="0"/>
              <a:t>Department of Treasury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C3BC4B-485A-478D-8F04-4E7F94E5D8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E1F95F-7DE4-4FAE-B929-CA16FF85BC8A}" type="slidenum">
              <a:rPr lang="en-AU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AU" altLang="en-US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9E2FB715-7DEA-4198-8133-4515E92AA78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1800725" y="2299189"/>
            <a:ext cx="4240213" cy="3697288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E467442-18C0-4A6C-BA94-34B5CBD335B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4"/>
          <a:stretch>
            <a:fillRect/>
          </a:stretch>
        </p:blipFill>
        <p:spPr>
          <a:xfrm>
            <a:off x="6151065" y="2299189"/>
            <a:ext cx="4292600" cy="374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941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5C4D804-8303-43B4-87BF-438CF632F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Export Income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D487DC6-E6C9-4403-B296-B422F7C766A2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 marL="342900" indent="-342900">
              <a:buFont typeface="Wingdings 3" panose="05040102010807070707" pitchFamily="18" charset="2"/>
              <a:buChar char="u"/>
            </a:pPr>
            <a:r>
              <a:rPr lang="en-AU" sz="2400" dirty="0"/>
              <a:t>Stronger export income has cushioned the financial impact to some extent for the State and Commonwealth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320F2C-9708-4468-87E1-7D9414E50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 dirty="0"/>
              <a:t>Department of Treasury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C3BC4B-485A-478D-8F04-4E7F94E5D8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E1F95F-7DE4-4FAE-B929-CA16FF85BC8A}" type="slidenum">
              <a:rPr lang="en-AU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AU" alt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70B8FF8-7230-42A3-8229-8EF2DF84981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1748535" y="2282029"/>
            <a:ext cx="4240213" cy="3706812"/>
          </a:xfrm>
          <a:prstGeom prst="rect">
            <a:avLst/>
          </a:prstGeo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73CD319A-40B8-447F-8958-3364880F080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4"/>
          <a:stretch>
            <a:fillRect/>
          </a:stretch>
        </p:blipFill>
        <p:spPr>
          <a:xfrm>
            <a:off x="6150866" y="2276872"/>
            <a:ext cx="4292600" cy="374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405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5C4D804-8303-43B4-87BF-438CF632F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Labour Market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4D0A6F-2890-4EA5-B329-7569D9CFB409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 marL="342900" indent="-342900">
              <a:buFont typeface="Wingdings 3" panose="05040102010807070707" pitchFamily="18" charset="2"/>
              <a:buChar char="u"/>
            </a:pPr>
            <a:r>
              <a:rPr lang="en-AU" sz="2400" dirty="0"/>
              <a:t>The Western Australian labour market has been recovering solidly, with the unemployment rate equal lowest of the States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320F2C-9708-4468-87E1-7D9414E50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 dirty="0"/>
              <a:t>Department of Treasury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C3BC4B-485A-478D-8F04-4E7F94E5D8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E1F95F-7DE4-4FAE-B929-CA16FF85BC8A}" type="slidenum">
              <a:rPr lang="en-AU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AU" altLang="en-US" dirty="0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F4B2A705-E78F-4484-8BEC-FD62F46D9AC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1800725" y="2283777"/>
            <a:ext cx="4240213" cy="36957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B5602AB-F700-436E-8CD9-F0FD518835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4332" y="2276872"/>
            <a:ext cx="4129134" cy="360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14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5C4D804-8303-43B4-87BF-438CF632F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Economic Forecasts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F76886E-B8AC-42AF-B094-49A5EC4E0242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 marL="342900" indent="-342900">
              <a:buFont typeface="Wingdings 3" panose="05040102010807070707" pitchFamily="18" charset="2"/>
              <a:buChar char="u"/>
            </a:pPr>
            <a:r>
              <a:rPr lang="en-AU" sz="2400" dirty="0"/>
              <a:t>Continued economic growth is expected over the Budget period, albeit lower than forecast at Mid-year Review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320F2C-9708-4468-87E1-7D9414E50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 dirty="0"/>
              <a:t>Department of Treasury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C3BC4B-485A-478D-8F04-4E7F94E5D8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E1F95F-7DE4-4FAE-B929-CA16FF85BC8A}" type="slidenum">
              <a:rPr lang="en-AU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AU" alt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41ED49-F095-41EC-A90A-AB357CC8CD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9671" y="2204865"/>
            <a:ext cx="8007036" cy="358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945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11771F3-63AD-4105-9AAD-0344BF47A1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Fiscal Strategy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BCE139-5546-4BF8-9DCB-4E65153ECF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 dirty="0"/>
              <a:t>Department of Treasury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909014-FBCA-4986-9CB7-2064A86C00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E1F95F-7DE4-4FAE-B929-CA16FF85BC8A}" type="slidenum">
              <a:rPr lang="en-AU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1996522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320F2C-9708-4468-87E1-7D9414E50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 dirty="0"/>
              <a:t>Department of Treasury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C3BC4B-485A-478D-8F04-4E7F94E5D8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E1F95F-7DE4-4FAE-B929-CA16FF85BC8A}" type="slidenum">
              <a:rPr lang="en-AU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AU" alt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5C4D804-8303-43B4-87BF-438CF632F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Budget Aggregates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B50AF14-4E6D-4256-8733-BB68177F5194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521189" y="687052"/>
            <a:ext cx="9144000" cy="1157773"/>
          </a:xfrm>
        </p:spPr>
        <p:txBody>
          <a:bodyPr/>
          <a:lstStyle/>
          <a:p>
            <a:pPr marL="342900" indent="-342900">
              <a:buFont typeface="Wingdings 3" panose="05040102010807070707" pitchFamily="18" charset="2"/>
              <a:buChar char=""/>
            </a:pPr>
            <a:r>
              <a:rPr lang="en-AU" sz="2400" dirty="0"/>
              <a:t>Prior to COVID-19, Government fiscal strategy focused on budget repair, debt reduction and building capacity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A5800A3-F7CA-48AE-BA32-321E96809CCE}"/>
              </a:ext>
            </a:extLst>
          </p:cNvPr>
          <p:cNvGrpSpPr/>
          <p:nvPr/>
        </p:nvGrpSpPr>
        <p:grpSpPr>
          <a:xfrm>
            <a:off x="2364787" y="2004159"/>
            <a:ext cx="7514616" cy="4254883"/>
            <a:chOff x="2339752" y="2060848"/>
            <a:chExt cx="6589856" cy="373127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F596416-4BE7-4241-AE69-61572C2187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1304"/>
            <a:stretch/>
          </p:blipFill>
          <p:spPr>
            <a:xfrm>
              <a:off x="4716016" y="2060848"/>
              <a:ext cx="4213592" cy="3731271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BE1AE7E-14ED-4092-8D2F-6109F7A554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57" r="53873"/>
            <a:stretch/>
          </p:blipFill>
          <p:spPr>
            <a:xfrm>
              <a:off x="2339752" y="2060848"/>
              <a:ext cx="3960440" cy="37312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436057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320F2C-9708-4468-87E1-7D9414E50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 dirty="0"/>
              <a:t>Department of Treasury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C3BC4B-485A-478D-8F04-4E7F94E5D8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E1F95F-7DE4-4FAE-B929-CA16FF85BC8A}" type="slidenum">
              <a:rPr lang="en-AU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AU" alt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5C4D804-8303-43B4-87BF-438CF632F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Fiscal Strategy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B50AF14-4E6D-4256-8733-BB68177F5194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524000" y="664399"/>
            <a:ext cx="9144000" cy="1202993"/>
          </a:xfrm>
        </p:spPr>
        <p:txBody>
          <a:bodyPr/>
          <a:lstStyle/>
          <a:p>
            <a:pPr marL="342900" indent="-342900">
              <a:buFont typeface="Wingdings 3" panose="05040102010807070707" pitchFamily="18" charset="2"/>
              <a:buChar char=""/>
            </a:pPr>
            <a:r>
              <a:rPr lang="en-AU" sz="2400" dirty="0"/>
              <a:t>In response to COVID-19, the fiscal strategy has been redirected to supporting economic recovery and jobs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BB9F866-584D-4785-9776-E9E68BB0F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3713" y="2060848"/>
            <a:ext cx="5777035" cy="418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1689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5C4D804-8303-43B4-87BF-438CF632F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Net Operating Balance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B50AF14-4E6D-4256-8733-BB68177F5194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 marL="342900" indent="-342900">
              <a:buFont typeface="Wingdings 3" panose="05040102010807070707" pitchFamily="18" charset="2"/>
              <a:buChar char=""/>
            </a:pPr>
            <a:r>
              <a:rPr lang="en-AU" sz="2400" dirty="0"/>
              <a:t>Operating surpluses significantly reduced to respond to COVID-19, with residual funds fully allocated to job-creating infrastructure investment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320F2C-9708-4468-87E1-7D9414E50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 dirty="0"/>
              <a:t>Department of Treasury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C3BC4B-485A-478D-8F04-4E7F94E5D8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E1F95F-7DE4-4FAE-B929-CA16FF85BC8A}" type="slidenum">
              <a:rPr lang="en-AU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AU" alt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5DC498E-2DC4-4BC5-A37B-E5B3C59E16A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816823" y="2782699"/>
            <a:ext cx="3218742" cy="2747392"/>
          </a:xfrm>
        </p:spPr>
        <p:txBody>
          <a:bodyPr anchor="t">
            <a:normAutofit lnSpcReduction="10000"/>
          </a:bodyPr>
          <a:lstStyle/>
          <a:p>
            <a:pPr>
              <a:spcAft>
                <a:spcPts val="600"/>
              </a:spcAft>
              <a:buFont typeface="Wingdings 3" panose="05040102010807070707" pitchFamily="18" charset="2"/>
              <a:buChar char=""/>
            </a:pPr>
            <a:r>
              <a:rPr lang="en-AU" sz="2100" dirty="0"/>
              <a:t>Projected surpluses reduced by $6.6 billion compared to 2019-20 MYR given:</a:t>
            </a:r>
          </a:p>
          <a:p>
            <a:pPr>
              <a:spcAft>
                <a:spcPts val="600"/>
              </a:spcAft>
              <a:buFont typeface="Wingdings 3" panose="05040102010807070707" pitchFamily="18" charset="2"/>
              <a:buChar char=""/>
            </a:pPr>
            <a:r>
              <a:rPr lang="en-AU" sz="2100" dirty="0"/>
              <a:t>increased expenditure (up $4.9 billion) and </a:t>
            </a:r>
          </a:p>
          <a:p>
            <a:pPr>
              <a:spcAft>
                <a:spcPts val="600"/>
              </a:spcAft>
              <a:buFont typeface="Wingdings 3" panose="05040102010807070707" pitchFamily="18" charset="2"/>
              <a:buChar char=""/>
            </a:pPr>
            <a:r>
              <a:rPr lang="en-AU" sz="2100" dirty="0"/>
              <a:t>lower revenue (down $1.7 billion)</a:t>
            </a:r>
          </a:p>
          <a:p>
            <a:pPr>
              <a:buFont typeface="Wingdings 3" panose="05040102010807070707" pitchFamily="18" charset="2"/>
              <a:buChar char=""/>
            </a:pPr>
            <a:endParaRPr lang="en-AU" sz="2400" dirty="0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1A53301B-DCF9-4AE5-8E09-B2D27E20B30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5172578" y="2446904"/>
            <a:ext cx="5177285" cy="3757617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4A073D7-922D-44FD-ADEE-66F90F31B556}"/>
              </a:ext>
            </a:extLst>
          </p:cNvPr>
          <p:cNvSpPr txBox="1">
            <a:spLocks/>
          </p:cNvSpPr>
          <p:nvPr/>
        </p:nvSpPr>
        <p:spPr>
          <a:xfrm>
            <a:off x="1816824" y="1988840"/>
            <a:ext cx="8626643" cy="3827512"/>
          </a:xfrm>
          <a:prstGeom prst="rect">
            <a:avLst/>
          </a:prstGeom>
        </p:spPr>
        <p:txBody>
          <a:bodyPr>
            <a:noAutofit/>
          </a:bodyPr>
          <a:lstStyle>
            <a:lvl1pPr marL="288000" indent="-288000" algn="l" defTabSz="3429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  <a:buSzPct val="60000"/>
              <a:buFont typeface="Wingdings 3" panose="05040102010807070707" pitchFamily="18" charset="2"/>
              <a:buChar char="u"/>
              <a:defRPr sz="27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612000" indent="-288000" algn="l" defTabSz="3429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  <a:lumOff val="35000"/>
                </a:schemeClr>
              </a:buClr>
              <a:buSzPct val="60000"/>
              <a:buFont typeface="Wingdings 3" panose="05040102010807070707" pitchFamily="18" charset="2"/>
              <a:buChar char=""/>
              <a:defRPr sz="24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936000" marR="0" indent="-28800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85000"/>
                  <a:lumOff val="15000"/>
                </a:schemeClr>
              </a:buClr>
              <a:buSzPct val="80000"/>
              <a:buFont typeface="Arial" panose="020B0604020202020204" pitchFamily="34" charset="0"/>
              <a:buChar char="-"/>
              <a:tabLst/>
              <a:defRPr sz="21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12001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4pPr>
            <a:lvl5pPr marL="15430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  <a:lvl6pPr marL="187950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buFont typeface="Wingdings 3" panose="05040102010807070707" pitchFamily="18" charset="2"/>
              <a:buChar char=""/>
            </a:pP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12501084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320F2C-9708-4468-87E1-7D9414E50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 dirty="0"/>
              <a:t>Department of Treasury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C3BC4B-485A-478D-8F04-4E7F94E5D8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E1F95F-7DE4-4FAE-B929-CA16FF85BC8A}" type="slidenum">
              <a:rPr lang="en-AU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AU" alt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5C4D804-8303-43B4-87BF-438CF632F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Infrastructure Investment</a:t>
            </a:r>
            <a:br>
              <a:rPr lang="en-AU" dirty="0"/>
            </a:br>
            <a:endParaRPr lang="en-A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69056FC-0559-4B1F-AF12-BD329B860C0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524001" y="648325"/>
            <a:ext cx="9170095" cy="1067282"/>
          </a:xfrm>
        </p:spPr>
        <p:txBody>
          <a:bodyPr/>
          <a:lstStyle/>
          <a:p>
            <a:pPr marL="457200" indent="-457200">
              <a:spcAft>
                <a:spcPts val="600"/>
              </a:spcAft>
              <a:buFont typeface="Wingdings 3" panose="05040102010807070707" pitchFamily="18" charset="2"/>
              <a:buChar char="u"/>
            </a:pPr>
            <a:r>
              <a:rPr lang="en-AU" sz="2300" dirty="0"/>
              <a:t>The Budget includes record infrastructure investment of </a:t>
            </a:r>
            <a:br>
              <a:rPr lang="en-AU" sz="2300" dirty="0"/>
            </a:br>
            <a:r>
              <a:rPr lang="en-AU" sz="2300" dirty="0"/>
              <a:t>$27.1 billion to support economic recovery and jobs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E485BD97-D9DB-44FA-9086-3CBE94507E81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/>
          <a:stretch>
            <a:fillRect/>
          </a:stretch>
        </p:blipFill>
        <p:spPr>
          <a:xfrm>
            <a:off x="6072907" y="2930295"/>
            <a:ext cx="4448747" cy="2912977"/>
          </a:xfrm>
          <a:prstGeom prst="rect">
            <a:avLst/>
          </a:prstGeom>
        </p:spPr>
      </p:pic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FE1EBDAE-9106-40AF-85B8-42C1CB7FE161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4"/>
          <a:stretch>
            <a:fillRect/>
          </a:stretch>
        </p:blipFill>
        <p:spPr>
          <a:xfrm>
            <a:off x="1993342" y="2326754"/>
            <a:ext cx="3908181" cy="382746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389067" y="2282930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b="1" dirty="0">
                <a:solidFill>
                  <a:schemeClr val="bg1"/>
                </a:solidFill>
              </a:rPr>
              <a:t>ASSET INVESTMENT  PROGRAM </a:t>
            </a:r>
          </a:p>
          <a:p>
            <a:pPr algn="ctr"/>
            <a:r>
              <a:rPr lang="en-AU" sz="1400" dirty="0">
                <a:solidFill>
                  <a:schemeClr val="bg1"/>
                </a:solidFill>
              </a:rPr>
              <a:t>2020-21 to 2023-24</a:t>
            </a:r>
          </a:p>
        </p:txBody>
      </p:sp>
    </p:spTree>
    <p:extLst>
      <p:ext uri="{BB962C8B-B14F-4D97-AF65-F5344CB8AC3E}">
        <p14:creationId xmlns:p14="http://schemas.microsoft.com/office/powerpoint/2010/main" val="1152193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11771F3-63AD-4105-9AAD-0344BF47A1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State Recovery Plan And Budget Measures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BCE139-5546-4BF8-9DCB-4E65153ECF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 dirty="0"/>
              <a:t>Department of Treasury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909014-FBCA-4986-9CB7-2064A86C00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E1F95F-7DE4-4FAE-B929-CA16FF85BC8A}" type="slidenum">
              <a:rPr lang="en-AU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36525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11771F3-63AD-4105-9AAD-0344BF47A1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Economic Conditions And Outlook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BCE139-5546-4BF8-9DCB-4E65153ECF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 dirty="0"/>
              <a:t>Department of Treasury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909014-FBCA-4986-9CB7-2064A86C00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E1F95F-7DE4-4FAE-B929-CA16FF85BC8A}" type="slidenum">
              <a:rPr lang="en-AU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15977313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773089F-1568-4F28-A7E7-19168A476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WA Recovery Plan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92D0A33-54A5-4675-AB51-724D9D8D6EE0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 marL="342900" indent="-342900">
              <a:buFont typeface="Wingdings 3" panose="05040102010807070707" pitchFamily="18" charset="2"/>
              <a:buChar char="u"/>
              <a:defRPr/>
            </a:pPr>
            <a:r>
              <a:rPr lang="en-AU" sz="2400" dirty="0"/>
              <a:t>Unprecedented $5.5B investment and comprehensive plan to drive economic and social recovery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D64347-FFDF-4C3B-9877-C0B2E8B98F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 dirty="0"/>
              <a:t>Department of Treasury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5118C8-E65B-4635-A3B4-CFA72989E5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E1F95F-7DE4-4FAE-B929-CA16FF85BC8A}" type="slidenum">
              <a:rPr lang="en-AU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AU" alt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1943C38-28D2-4319-BB03-C924493E9FEC}"/>
              </a:ext>
            </a:extLst>
          </p:cNvPr>
          <p:cNvSpPr txBox="1">
            <a:spLocks/>
          </p:cNvSpPr>
          <p:nvPr/>
        </p:nvSpPr>
        <p:spPr>
          <a:xfrm>
            <a:off x="1816824" y="1988841"/>
            <a:ext cx="8626643" cy="4429535"/>
          </a:xfrm>
          <a:prstGeom prst="rect">
            <a:avLst/>
          </a:prstGeom>
        </p:spPr>
        <p:txBody>
          <a:bodyPr>
            <a:noAutofit/>
          </a:bodyPr>
          <a:lstStyle>
            <a:lvl1pPr marL="288000" indent="-288000" algn="l" defTabSz="3429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  <a:buSzPct val="60000"/>
              <a:buFont typeface="Wingdings 3" panose="05040102010807070707" pitchFamily="18" charset="2"/>
              <a:buChar char="u"/>
              <a:defRPr sz="27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612000" indent="-288000" algn="l" defTabSz="3429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  <a:lumOff val="35000"/>
                </a:schemeClr>
              </a:buClr>
              <a:buSzPct val="60000"/>
              <a:buFont typeface="Wingdings 3" panose="05040102010807070707" pitchFamily="18" charset="2"/>
              <a:buChar char=""/>
              <a:defRPr sz="24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936000" marR="0" indent="-28800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85000"/>
                  <a:lumOff val="15000"/>
                </a:schemeClr>
              </a:buClr>
              <a:buSzPct val="80000"/>
              <a:buFont typeface="Arial" panose="020B0604020202020204" pitchFamily="34" charset="0"/>
              <a:buChar char="-"/>
              <a:tabLst/>
              <a:defRPr sz="21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12001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4pPr>
            <a:lvl5pPr marL="15430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  <a:lvl6pPr marL="187950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lvl="1">
              <a:spcAft>
                <a:spcPts val="0"/>
              </a:spcAft>
            </a:pPr>
            <a:r>
              <a:rPr lang="en-AU" dirty="0"/>
              <a:t>$2.8b in immediate support measures </a:t>
            </a:r>
          </a:p>
          <a:p>
            <a:pPr lvl="2"/>
            <a:r>
              <a:rPr lang="en-AU" sz="2000" dirty="0"/>
              <a:t>$475 million to support the housing construction sector, including building grants, and social housing investment</a:t>
            </a:r>
          </a:p>
          <a:p>
            <a:pPr lvl="1">
              <a:lnSpc>
                <a:spcPct val="150000"/>
              </a:lnSpc>
            </a:pPr>
            <a:r>
              <a:rPr lang="en-AU" dirty="0"/>
              <a:t>$2.2b in capital works focussed on shovel-ready projects</a:t>
            </a:r>
          </a:p>
          <a:p>
            <a:pPr lvl="1">
              <a:lnSpc>
                <a:spcPct val="150000"/>
              </a:lnSpc>
            </a:pPr>
            <a:r>
              <a:rPr lang="en-AU" dirty="0"/>
              <a:t>Wide-ranging investments to diversify our economy </a:t>
            </a:r>
          </a:p>
          <a:p>
            <a:pPr lvl="1">
              <a:lnSpc>
                <a:spcPct val="150000"/>
              </a:lnSpc>
            </a:pPr>
            <a:r>
              <a:rPr lang="en-AU" dirty="0"/>
              <a:t>Significant $229.2 million investment in training </a:t>
            </a:r>
          </a:p>
          <a:p>
            <a:pPr lvl="2"/>
            <a:r>
              <a:rPr lang="en-US" sz="2000" dirty="0"/>
              <a:t>$167.4m investment to upgrade TAFE infrastructure across WA</a:t>
            </a:r>
          </a:p>
          <a:p>
            <a:pPr lvl="2"/>
            <a:r>
              <a:rPr lang="en-AU" sz="2000" dirty="0"/>
              <a:t>$57m to cut TAFE fees across priority courses and free short courses to engage displaced workers</a:t>
            </a:r>
            <a:endParaRPr lang="en-US" sz="2000" dirty="0"/>
          </a:p>
          <a:p>
            <a:pPr lvl="2"/>
            <a:endParaRPr lang="en-US" sz="2000" dirty="0"/>
          </a:p>
          <a:p>
            <a:pPr lvl="2"/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10824901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9B752-553E-446E-81C8-D026D73D7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Significant Budget Measures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3B6BB6-711F-4911-B536-6F301B4D76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 dirty="0"/>
              <a:t>Department of Treasury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B8991F-CF8E-42A1-B450-DAF576BE90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E1F95F-7DE4-4FAE-B929-CA16FF85BC8A}" type="slidenum">
              <a:rPr lang="en-AU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AU" alt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B6AE032-AACC-41AE-BCCD-C0DDB75234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1189" y="650888"/>
            <a:ext cx="9144000" cy="1193937"/>
          </a:xfrm>
        </p:spPr>
        <p:txBody>
          <a:bodyPr/>
          <a:lstStyle/>
          <a:p>
            <a:pPr marL="342900" indent="-342900">
              <a:buFont typeface="Wingdings 3" panose="05040102010807070707" pitchFamily="18" charset="2"/>
              <a:buChar char="u"/>
            </a:pPr>
            <a:r>
              <a:rPr lang="en-AU" sz="2400" dirty="0"/>
              <a:t>The 2020-21 Budget builds on the Recovery Plan to keep Western Australians safe and our economy strong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64008-89C6-47EB-8A8A-9FA55100643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800726" y="1988840"/>
            <a:ext cx="8626643" cy="4259560"/>
          </a:xfrm>
        </p:spPr>
        <p:txBody>
          <a:bodyPr>
            <a:normAutofit lnSpcReduction="10000"/>
          </a:bodyPr>
          <a:lstStyle/>
          <a:p>
            <a:pPr lvl="1"/>
            <a:r>
              <a:rPr lang="en-AU" sz="2000" dirty="0"/>
              <a:t>$644 million for the $600 Household Electricity Credit</a:t>
            </a:r>
          </a:p>
          <a:p>
            <a:pPr lvl="1"/>
            <a:r>
              <a:rPr lang="en-AU" sz="2000" dirty="0"/>
              <a:t>$314 million for additional 800 police officers, on top of 150 in response to COVID-19</a:t>
            </a:r>
          </a:p>
          <a:p>
            <a:pPr lvl="1"/>
            <a:r>
              <a:rPr lang="en-AU" sz="2000" dirty="0"/>
              <a:t>$306 million record increase in mental health funding to over $1b per year</a:t>
            </a:r>
          </a:p>
          <a:p>
            <a:pPr lvl="1"/>
            <a:r>
              <a:rPr lang="en-AU" sz="2000" dirty="0"/>
              <a:t>$201 million Remote Aboriginal housing maintenance and services</a:t>
            </a:r>
          </a:p>
          <a:p>
            <a:pPr lvl="1"/>
            <a:r>
              <a:rPr lang="en-AU" sz="2000" dirty="0"/>
              <a:t>$170.5 million contribution to establish inner-city university campuses</a:t>
            </a:r>
          </a:p>
          <a:p>
            <a:pPr>
              <a:spcBef>
                <a:spcPts val="720"/>
              </a:spcBef>
              <a:spcAft>
                <a:spcPts val="600"/>
              </a:spcAft>
            </a:pPr>
            <a:endParaRPr lang="en-AU" sz="200" dirty="0"/>
          </a:p>
          <a:p>
            <a:pPr>
              <a:spcBef>
                <a:spcPts val="720"/>
              </a:spcBef>
              <a:spcAft>
                <a:spcPts val="600"/>
              </a:spcAft>
            </a:pPr>
            <a:r>
              <a:rPr lang="en-AU" sz="2400" dirty="0"/>
              <a:t>METRONET progressing well with seven projects under construction</a:t>
            </a:r>
          </a:p>
          <a:p>
            <a:pPr lvl="1"/>
            <a:r>
              <a:rPr lang="en-AU" sz="2200" dirty="0"/>
              <a:t>$5.7b total investment in this Budget</a:t>
            </a:r>
          </a:p>
          <a:p>
            <a:pPr lvl="1"/>
            <a:r>
              <a:rPr lang="en-AU" sz="2200" dirty="0"/>
              <a:t>Additional projects brought forward to support recovery</a:t>
            </a:r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887420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9B752-553E-446E-81C8-D026D73D7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Red tape reduction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3B6BB6-711F-4911-B536-6F301B4D76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 dirty="0"/>
              <a:t>Department of Treasury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B8991F-CF8E-42A1-B450-DAF576BE90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E1F95F-7DE4-4FAE-B929-CA16FF85BC8A}" type="slidenum">
              <a:rPr lang="en-AU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AU" alt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B6AE032-AACC-41AE-BCCD-C0DDB75234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1189" y="650888"/>
            <a:ext cx="9144000" cy="1193937"/>
          </a:xfrm>
        </p:spPr>
        <p:txBody>
          <a:bodyPr/>
          <a:lstStyle/>
          <a:p>
            <a:pPr marL="342900" indent="-342900">
              <a:buFont typeface="Wingdings 3" panose="05040102010807070707" pitchFamily="18" charset="2"/>
              <a:buChar char="u"/>
            </a:pPr>
            <a:r>
              <a:rPr lang="en-AU" sz="2400" dirty="0"/>
              <a:t>The McGowan Government is cutting red tape to make it easier to do business and accelerate our economic recovery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64008-89C6-47EB-8A8A-9FA55100643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800726" y="1988840"/>
            <a:ext cx="8626643" cy="4259560"/>
          </a:xfrm>
        </p:spPr>
        <p:txBody>
          <a:bodyPr>
            <a:normAutofit lnSpcReduction="10000"/>
          </a:bodyPr>
          <a:lstStyle/>
          <a:p>
            <a:pPr lvl="1"/>
            <a:r>
              <a:rPr lang="en-AU" dirty="0"/>
              <a:t>$37.2m for Environment Online and Biodiversity Information Office</a:t>
            </a:r>
          </a:p>
          <a:p>
            <a:pPr lvl="1"/>
            <a:r>
              <a:rPr lang="en-AU" dirty="0"/>
              <a:t>Major reforms to the State’s planning system</a:t>
            </a:r>
          </a:p>
          <a:p>
            <a:pPr lvl="1"/>
            <a:r>
              <a:rPr lang="en-AU" dirty="0"/>
              <a:t>$2.3m to assist local governments in simplifying approvals</a:t>
            </a:r>
          </a:p>
          <a:p>
            <a:pPr lvl="1"/>
            <a:r>
              <a:rPr lang="en-AU" dirty="0"/>
              <a:t>Legislative reforms to streamline processes for mining, tourism and other developments</a:t>
            </a:r>
          </a:p>
          <a:p>
            <a:pPr lvl="1"/>
            <a:r>
              <a:rPr lang="en-AU" dirty="0"/>
              <a:t>Reduced assessment timeframes for exploration applications</a:t>
            </a:r>
          </a:p>
          <a:p>
            <a:pPr lvl="1"/>
            <a:r>
              <a:rPr lang="en-AU" dirty="0"/>
              <a:t>$7m to enhance geoscientific records to unlock new mineral discoveries</a:t>
            </a:r>
          </a:p>
          <a:p>
            <a:pPr>
              <a:spcBef>
                <a:spcPts val="720"/>
              </a:spcBef>
              <a:spcAft>
                <a:spcPts val="600"/>
              </a:spcAft>
            </a:pPr>
            <a:endParaRPr lang="en-AU" sz="200" dirty="0"/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227849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A4AD69-99E6-4508-AF1C-19533BBD44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 dirty="0"/>
              <a:t>Department of Treasury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65DE3-DA4F-43D7-9291-06A9440C3A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E1F95F-7DE4-4FAE-B929-CA16FF85BC8A}" type="slidenum">
              <a:rPr lang="en-AU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AU" alt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8E19EC-0E47-4C9C-9129-9CEBB51C97E5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2132750" y="1484784"/>
            <a:ext cx="7995699" cy="2664296"/>
          </a:xfrm>
        </p:spPr>
        <p:txBody>
          <a:bodyPr/>
          <a:lstStyle/>
          <a:p>
            <a:pPr marL="360000" lvl="1" indent="-342900" algn="l">
              <a:buClr>
                <a:schemeClr val="bg2"/>
              </a:buClr>
              <a:buFont typeface="Wingdings 3" panose="05040102010807070707" pitchFamily="18" charset="2"/>
              <a:buChar char="u"/>
            </a:pPr>
            <a:r>
              <a:rPr lang="en-AU" sz="2400" dirty="0"/>
              <a:t>Efforts of Western Australians limited community transmission and resulted in an economic impact that was far less than first anticipated</a:t>
            </a:r>
          </a:p>
          <a:p>
            <a:pPr marL="360000" lvl="1" indent="-342900" algn="l">
              <a:buClr>
                <a:schemeClr val="bg2"/>
              </a:buClr>
              <a:buFont typeface="Wingdings 3" panose="05040102010807070707" pitchFamily="18" charset="2"/>
              <a:buChar char="u"/>
            </a:pPr>
            <a:endParaRPr lang="en-AU" sz="1100" dirty="0"/>
          </a:p>
          <a:p>
            <a:pPr marL="360000" lvl="1" indent="-342900" algn="l">
              <a:buClr>
                <a:schemeClr val="bg2"/>
              </a:buClr>
              <a:buFont typeface="Wingdings 3" panose="05040102010807070707" pitchFamily="18" charset="2"/>
              <a:buChar char="u"/>
            </a:pPr>
            <a:r>
              <a:rPr lang="en-AU" sz="2400" dirty="0"/>
              <a:t>WA Recovery Plan and measures in the Budget focus on driving the State’s economic recovery, supporting households and businesses, and boosting key services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0A9C86-0A07-4C07-BAE9-FFAD02243A1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24064" y="88901"/>
            <a:ext cx="8643937" cy="576263"/>
          </a:xfrm>
        </p:spPr>
        <p:txBody>
          <a:bodyPr/>
          <a:lstStyle/>
          <a:p>
            <a:r>
              <a:rPr lang="en-AU" dirty="0"/>
              <a:t>Concluding Remarks</a:t>
            </a:r>
          </a:p>
        </p:txBody>
      </p:sp>
    </p:spTree>
    <p:extLst>
      <p:ext uri="{BB962C8B-B14F-4D97-AF65-F5344CB8AC3E}">
        <p14:creationId xmlns:p14="http://schemas.microsoft.com/office/powerpoint/2010/main" val="3619638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320F2C-9708-4468-87E1-7D9414E50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 dirty="0"/>
              <a:t>Department of Treasury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C3BC4B-485A-478D-8F04-4E7F94E5D8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E1F95F-7DE4-4FAE-B929-CA16FF85BC8A}" type="slidenum">
              <a:rPr lang="en-AU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AU" alt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5C4D804-8303-43B4-87BF-438CF632F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Economic Growth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96EE424-61B9-4DBC-96FB-C7E6B986139C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521189" y="695905"/>
            <a:ext cx="9144000" cy="1148976"/>
          </a:xfrm>
        </p:spPr>
        <p:txBody>
          <a:bodyPr/>
          <a:lstStyle/>
          <a:p>
            <a:pPr marL="342900" indent="-342900">
              <a:buFont typeface="Wingdings 3" panose="05040102010807070707" pitchFamily="18" charset="2"/>
              <a:buChar char="u"/>
            </a:pPr>
            <a:r>
              <a:rPr lang="en-AU" sz="2400" dirty="0"/>
              <a:t>COVID-19 has had devastating impacts on public health and economies globally, and halted the momentum building in the WA economy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DC3E996B-E1C9-4E81-AA47-FA1CD84F9C3B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3189" y="2281781"/>
            <a:ext cx="4235176" cy="3699694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4F4F178-7B89-4FAE-911C-1F7205CB7630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4"/>
          <a:stretch>
            <a:fillRect/>
          </a:stretch>
        </p:blipFill>
        <p:spPr>
          <a:xfrm>
            <a:off x="1734365" y="2198241"/>
            <a:ext cx="4292600" cy="3752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147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320F2C-9708-4468-87E1-7D9414E50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 dirty="0"/>
              <a:t>Department of Treasury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C3BC4B-485A-478D-8F04-4E7F94E5D8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E1F95F-7DE4-4FAE-B929-CA16FF85BC8A}" type="slidenum">
              <a:rPr lang="en-AU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AU" alt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5C4D804-8303-43B4-87BF-438CF632F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Global comparison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96EE424-61B9-4DBC-96FB-C7E6B986139C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521189" y="695905"/>
            <a:ext cx="9144000" cy="1148976"/>
          </a:xfrm>
        </p:spPr>
        <p:txBody>
          <a:bodyPr/>
          <a:lstStyle/>
          <a:p>
            <a:pPr marL="342900" indent="-342900">
              <a:buFont typeface="Wingdings 3" panose="05040102010807070707" pitchFamily="18" charset="2"/>
              <a:buChar char="u"/>
            </a:pPr>
            <a:r>
              <a:rPr lang="en-AU" sz="2400" dirty="0"/>
              <a:t>Evidence shows that countries most successful in stopping COVID-19 spread have also limited the economic damage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4837" y="2068138"/>
            <a:ext cx="6336704" cy="412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518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5C4D804-8303-43B4-87BF-438CF632F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COVID-19 Impact – Households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B50AF14-4E6D-4256-8733-BB68177F5194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 marL="342900" indent="-342900">
              <a:buFont typeface="Wingdings 3" panose="05040102010807070707" pitchFamily="18" charset="2"/>
              <a:buChar char=""/>
            </a:pPr>
            <a:r>
              <a:rPr lang="en-AU" sz="2400" dirty="0"/>
              <a:t>The contraction in the June quarter was driven by a 10.6% fall in household consumption, with hospitality and transport most impacted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320F2C-9708-4468-87E1-7D9414E50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 dirty="0"/>
              <a:t>Department of Treasury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C3BC4B-485A-478D-8F04-4E7F94E5D8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E1F95F-7DE4-4FAE-B929-CA16FF85BC8A}" type="slidenum">
              <a:rPr lang="en-AU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AU" altLang="en-US" dirty="0"/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A6A0B050-8C45-46BC-959D-ADF0383BE35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1995687" y="2407688"/>
            <a:ext cx="4097502" cy="3573613"/>
          </a:xfrm>
          <a:prstGeom prst="rect">
            <a:avLst/>
          </a:prstGeom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FB88123B-CF86-4E88-80CA-A25F5CBFE5BF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053" y="2404512"/>
            <a:ext cx="4095734" cy="357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5E3F195-70C1-4228-9246-F011B1D4C87A}"/>
              </a:ext>
            </a:extLst>
          </p:cNvPr>
          <p:cNvSpPr txBox="1">
            <a:spLocks/>
          </p:cNvSpPr>
          <p:nvPr/>
        </p:nvSpPr>
        <p:spPr>
          <a:xfrm>
            <a:off x="1816824" y="1976434"/>
            <a:ext cx="8626643" cy="4154285"/>
          </a:xfrm>
          <a:prstGeom prst="rect">
            <a:avLst/>
          </a:prstGeom>
        </p:spPr>
        <p:txBody>
          <a:bodyPr>
            <a:noAutofit/>
          </a:bodyPr>
          <a:lstStyle>
            <a:lvl1pPr marL="288000" indent="-288000" algn="l" defTabSz="3429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  <a:buSzPct val="60000"/>
              <a:buFont typeface="Wingdings 3" panose="05040102010807070707" pitchFamily="18" charset="2"/>
              <a:buChar char="u"/>
              <a:defRPr sz="27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612000" indent="-288000" algn="l" defTabSz="3429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  <a:lumOff val="35000"/>
                </a:schemeClr>
              </a:buClr>
              <a:buSzPct val="60000"/>
              <a:buFont typeface="Wingdings 3" panose="05040102010807070707" pitchFamily="18" charset="2"/>
              <a:buChar char=""/>
              <a:defRPr sz="24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936000" marR="0" indent="-28800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85000"/>
                  <a:lumOff val="15000"/>
                </a:schemeClr>
              </a:buClr>
              <a:buSzPct val="80000"/>
              <a:buFont typeface="Arial" panose="020B0604020202020204" pitchFamily="34" charset="0"/>
              <a:buChar char="-"/>
              <a:tabLst/>
              <a:defRPr sz="21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12001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4pPr>
            <a:lvl5pPr marL="15430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  <a:lvl6pPr marL="187950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342900" indent="-342900">
              <a:buFont typeface="Wingdings 3" panose="05040102010807070707" pitchFamily="18" charset="2"/>
              <a:buChar char=""/>
            </a:pP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3937628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5C4D804-8303-43B4-87BF-438CF632F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Consumer Confidence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69056FC-0559-4B1F-AF12-BD329B860C05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 marL="457200" indent="-457200">
              <a:buFont typeface="Wingdings 3" panose="05040102010807070707" pitchFamily="18" charset="2"/>
              <a:buChar char="u"/>
            </a:pPr>
            <a:r>
              <a:rPr lang="en-AU" sz="2400" dirty="0"/>
              <a:t>WA has seen a sharp rebound in confidence, which has flowed through to strong growth in retail spending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320F2C-9708-4468-87E1-7D9414E50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 dirty="0"/>
              <a:t>Department of Treasury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C3BC4B-485A-478D-8F04-4E7F94E5D8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E1F95F-7DE4-4FAE-B929-CA16FF85BC8A}" type="slidenum">
              <a:rPr lang="en-AU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AU" alt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4254A33-20E1-4C06-B36D-C8EB5AC6576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1741958" y="2297298"/>
            <a:ext cx="4240213" cy="36988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6954" y="2262082"/>
            <a:ext cx="4224130" cy="376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259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5C4D804-8303-43B4-87BF-438CF632F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Credit card data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69056FC-0559-4B1F-AF12-BD329B860C05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 marL="457200" indent="-457200">
              <a:buFont typeface="Wingdings 3" panose="05040102010807070707" pitchFamily="18" charset="2"/>
              <a:buChar char="u"/>
            </a:pPr>
            <a:r>
              <a:rPr lang="en-AU" sz="2400" dirty="0"/>
              <a:t>Credit card data highlights Western Australia’s rebound across all areas of discretionary spending has been the strongest of the States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320F2C-9708-4468-87E1-7D9414E50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 dirty="0"/>
              <a:t>Department of Treasury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C3BC4B-485A-478D-8F04-4E7F94E5D8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E1F95F-7DE4-4FAE-B929-CA16FF85BC8A}" type="slidenum">
              <a:rPr lang="en-AU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AU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5584" y="2132856"/>
            <a:ext cx="5793022" cy="377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192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5C4D804-8303-43B4-87BF-438CF632F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Business Confidence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F9C4DDC-381C-4498-9F5B-FD0AC227EA68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 marL="342900" indent="-342900">
              <a:buFont typeface="Wingdings 3" panose="05040102010807070707" pitchFamily="18" charset="2"/>
              <a:buChar char="u"/>
            </a:pPr>
            <a:r>
              <a:rPr lang="en-AU" sz="2400" dirty="0"/>
              <a:t>Business confidence has returned to positive territory and above national levels, which is flowing through to hiring intentions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320F2C-9708-4468-87E1-7D9414E50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 dirty="0"/>
              <a:t>Department of Treasury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C3BC4B-485A-478D-8F04-4E7F94E5D8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E1F95F-7DE4-4FAE-B929-CA16FF85BC8A}" type="slidenum">
              <a:rPr lang="en-AU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AU" alt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E7411AA-6920-43DF-A223-CC91D7BA891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1748149" y="2276784"/>
            <a:ext cx="4240213" cy="36972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3188E0B-B14F-4D04-997C-A15A11AD3E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4638" y="2276872"/>
            <a:ext cx="4238828" cy="36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285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5C4D804-8303-43B4-87BF-438CF632F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Housing Market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7EF23C-A04A-4998-BDB4-A54B63994B91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 marL="457200" indent="-457200">
              <a:buFont typeface="Wingdings 3" panose="05040102010807070707" pitchFamily="18" charset="2"/>
              <a:buChar char="u"/>
            </a:pPr>
            <a:r>
              <a:rPr lang="en-AU" sz="2400" dirty="0"/>
              <a:t>The Government’s housing stimulus measures have almost doubled the pipeline of works for the residential construction sector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320F2C-9708-4468-87E1-7D9414E50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 dirty="0"/>
              <a:t>Department of Treasury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C3BC4B-485A-478D-8F04-4E7F94E5D8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E1F95F-7DE4-4FAE-B929-CA16FF85BC8A}" type="slidenum">
              <a:rPr lang="en-AU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AU" alt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D018F63-905F-4EE7-9136-735113DFE03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1800724" y="2293554"/>
            <a:ext cx="4292600" cy="37417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6EEC4EB-CA8C-426D-ACED-06FBC3623E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5099" y="2293555"/>
            <a:ext cx="4196216" cy="365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8252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andard">
  <a:themeElements>
    <a:clrScheme name="Treasury colours 2019">
      <a:dk1>
        <a:srgbClr val="000000"/>
      </a:dk1>
      <a:lt1>
        <a:sysClr val="window" lastClr="FFFFFF"/>
      </a:lt1>
      <a:dk2>
        <a:srgbClr val="00467F"/>
      </a:dk2>
      <a:lt2>
        <a:srgbClr val="5BB6E0"/>
      </a:lt2>
      <a:accent1>
        <a:srgbClr val="00274C"/>
      </a:accent1>
      <a:accent2>
        <a:srgbClr val="009B7A"/>
      </a:accent2>
      <a:accent3>
        <a:srgbClr val="FF5100"/>
      </a:accent3>
      <a:accent4>
        <a:srgbClr val="BFBFBF"/>
      </a:accent4>
      <a:accent5>
        <a:srgbClr val="0078AE"/>
      </a:accent5>
      <a:accent6>
        <a:srgbClr val="00929F"/>
      </a:accent6>
      <a:hlink>
        <a:srgbClr val="7F7F7F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A89D58C-CE7F-474C-BD1E-E865E94D01FD}" vid="{18AF9BBC-995A-41A2-B114-1123C138B4F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E7138C7F9F44488F35323F7F6E97A3" ma:contentTypeVersion="10" ma:contentTypeDescription="Create a new document." ma:contentTypeScope="" ma:versionID="4c0f3fa0486f946c411f4920e8003c9d">
  <xsd:schema xmlns:xsd="http://www.w3.org/2001/XMLSchema" xmlns:xs="http://www.w3.org/2001/XMLSchema" xmlns:p="http://schemas.microsoft.com/office/2006/metadata/properties" xmlns:ns2="52725588-f42a-4587-a559-b8f12ffd291c" targetNamespace="http://schemas.microsoft.com/office/2006/metadata/properties" ma:root="true" ma:fieldsID="936551e3524b22c1af3b859257910023" ns2:_="">
    <xsd:import namespace="52725588-f42a-4587-a559-b8f12ffd29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725588-f42a-4587-a559-b8f12ffd29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884C6561D5E7479230F9187433401F" ma:contentTypeVersion="17" ma:contentTypeDescription="Create a new document." ma:contentTypeScope="" ma:versionID="93020324ab7e03b15a9906c1e6f75eec">
  <xsd:schema xmlns:xsd="http://www.w3.org/2001/XMLSchema" xmlns:xs="http://www.w3.org/2001/XMLSchema" xmlns:p="http://schemas.microsoft.com/office/2006/metadata/properties" xmlns:ns1="3259554c-de5c-4362-882e-be3d7f4eb714" xmlns:ns2="http://schemas.microsoft.com/sharepoint/v3" xmlns:ns3="c3741cc8-b5c3-4f07-a44f-dd189ce99897" xmlns:ns4="d5dfdbf3-35c0-40cd-87da-e09eff27ec31" targetNamespace="http://schemas.microsoft.com/office/2006/metadata/properties" ma:root="true" ma:fieldsID="0dbb0345d5ae9e28f134d005b80b6eac" ns1:_="" ns2:_="" ns3:_="" ns4:_="">
    <xsd:import namespace="3259554c-de5c-4362-882e-be3d7f4eb714"/>
    <xsd:import namespace="http://schemas.microsoft.com/sharepoint/v3"/>
    <xsd:import namespace="c3741cc8-b5c3-4f07-a44f-dd189ce99897"/>
    <xsd:import namespace="d5dfdbf3-35c0-40cd-87da-e09eff27ec31"/>
    <xsd:element name="properties">
      <xsd:complexType>
        <xsd:sequence>
          <xsd:element name="documentManagement">
            <xsd:complexType>
              <xsd:all>
                <xsd:element ref="ns1:DocumentTitle" minOccurs="0"/>
                <xsd:element ref="ns3:DocumentType" minOccurs="0"/>
                <xsd:element ref="ns2:PublishingExpirationDate" minOccurs="0"/>
                <xsd:element ref="ns4:_dlc_DocId" minOccurs="0"/>
                <xsd:element ref="ns4:_dlc_DocIdUrl" minOccurs="0"/>
                <xsd:element ref="ns4:_dlc_DocIdPersistId" minOccurs="0"/>
                <xsd:element ref="ns4:TaxCatchAll" minOccurs="0"/>
                <xsd:element ref="ns2:PublishingStartDate" minOccurs="0"/>
                <xsd:element ref="ns4:m86bf7adea774912b1901d2ef20758b0" minOccurs="0"/>
                <xsd:element ref="ns1:MediaServiceMetadata" minOccurs="0"/>
                <xsd:element ref="ns1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59554c-de5c-4362-882e-be3d7f4eb714" elementFormDefault="qualified">
    <xsd:import namespace="http://schemas.microsoft.com/office/2006/documentManagement/types"/>
    <xsd:import namespace="http://schemas.microsoft.com/office/infopath/2007/PartnerControls"/>
    <xsd:element name="DocumentTitle" ma:index="0" nillable="true" ma:displayName="Document Title" ma:internalName="DocumentTitle">
      <xsd:simpleType>
        <xsd:restriction base="dms:Text">
          <xsd:maxLength value="255"/>
        </xsd:restriction>
      </xsd:simpleType>
    </xsd:element>
    <xsd:element name="MediaServiceMetadata" ma:index="1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ExpirationDate" ma:index="4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  <xsd:element name="PublishingStartDate" ma:index="15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741cc8-b5c3-4f07-a44f-dd189ce99897" elementFormDefault="qualified">
    <xsd:import namespace="http://schemas.microsoft.com/office/2006/documentManagement/types"/>
    <xsd:import namespace="http://schemas.microsoft.com/office/infopath/2007/PartnerControls"/>
    <xsd:element name="DocumentType" ma:index="3" nillable="true" ma:displayName="Document Type" ma:format="Dropdown" ma:internalName="DocumentType">
      <xsd:simpleType>
        <xsd:restriction base="dms:Choice">
          <xsd:enumeration value="Best Practice Example"/>
          <xsd:enumeration value="Business Template"/>
          <xsd:enumeration value="Checklist"/>
          <xsd:enumeration value="Corro Report"/>
          <xsd:enumeration value="Guideline"/>
          <xsd:enumeration value="Ministerial Correspondence Template"/>
          <xsd:enumeration value="Supporting Material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dfdbf3-35c0-40cd-87da-e09eff27ec31" elementFormDefault="qualified">
    <xsd:import namespace="http://schemas.microsoft.com/office/2006/documentManagement/types"/>
    <xsd:import namespace="http://schemas.microsoft.com/office/infopath/2007/PartnerControls"/>
    <xsd:element name="_dlc_DocId" ma:index="7" nillable="true" ma:displayName="Document ID Value" ma:description="The value of the document ID assigned to this item." ma:internalName="_dlc_DocId" ma:readOnly="false">
      <xsd:simpleType>
        <xsd:restriction base="dms:Text"/>
      </xsd:simpleType>
    </xsd:element>
    <xsd:element name="_dlc_DocIdUrl" ma:index="8" nillable="true" ma:displayName="Document ID" ma:description="Permanent link to this document." ma:hidden="true" ma:internalName="_dlc_DocId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9" nillable="true" ma:displayName="Persist ID" ma:description="Keep ID on add." ma:hidden="true" ma:internalName="_dlc_DocIdPersistId" ma:readOnly="false">
      <xsd:simpleType>
        <xsd:restriction base="dms:Boolean"/>
      </xsd:simpleType>
    </xsd:element>
    <xsd:element name="TaxCatchAll" ma:index="10" nillable="true" ma:displayName="Taxonomy Catch All Column" ma:description="" ma:hidden="true" ma:list="{47b9fb7a-eca2-417d-9ee9-9118cfe38e9d}" ma:internalName="TaxCatchAll" ma:showField="CatchAllData" ma:web="d5dfdbf3-35c0-40cd-87da-e09eff27ec3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86bf7adea774912b1901d2ef20758b0" ma:index="17" nillable="true" ma:taxonomy="true" ma:internalName="m86bf7adea774912b1901d2ef20758b0" ma:taxonomyFieldName="MB_x0020_Topic" ma:displayName="Ministerial Topic" ma:default="78;#ERC|a1ddfda6-83f5-4322-ad62-bef39343be52" ma:fieldId="{686bf7ad-ea77-4912-b190-1d2ef20758b0}" ma:sspId="ce07ba43-1592-492e-af1d-4a52ee318388" ma:termSetId="94c57951-4d4f-4265-b64d-dc2e554081da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5FCC0BA-B378-463C-95F9-73CE5C703403}">
  <ds:schemaRefs>
    <ds:schemaRef ds:uri="http://schemas.microsoft.com/office/2006/metadata/properties"/>
    <ds:schemaRef ds:uri="3259554c-de5c-4362-882e-be3d7f4eb714"/>
    <ds:schemaRef ds:uri="http://schemas.microsoft.com/sharepoint/v3"/>
    <ds:schemaRef ds:uri="http://purl.org/dc/terms/"/>
    <ds:schemaRef ds:uri="http://schemas.openxmlformats.org/package/2006/metadata/core-properties"/>
    <ds:schemaRef ds:uri="c3741cc8-b5c3-4f07-a44f-dd189ce99897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d5dfdbf3-35c0-40cd-87da-e09eff27ec31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7033599-F4CA-4C9D-A33F-1D85B6FA451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53CFEDB-8868-41B7-B379-DB15E3D0DCB0}"/>
</file>

<file path=customXml/itemProps4.xml><?xml version="1.0" encoding="utf-8"?>
<ds:datastoreItem xmlns:ds="http://schemas.openxmlformats.org/officeDocument/2006/customXml" ds:itemID="{CCAB101F-D23E-428E-A7EC-BE36B96940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59554c-de5c-4362-882e-be3d7f4eb714"/>
    <ds:schemaRef ds:uri="http://schemas.microsoft.com/sharepoint/v3"/>
    <ds:schemaRef ds:uri="c3741cc8-b5c3-4f07-a44f-dd189ce99897"/>
    <ds:schemaRef ds:uri="d5dfdbf3-35c0-40cd-87da-e09eff27ec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 Standard</Template>
  <TotalTime>3928</TotalTime>
  <Words>805</Words>
  <Application>Microsoft Office PowerPoint</Application>
  <PresentationFormat>Widescreen</PresentationFormat>
  <Paragraphs>141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Courier New</vt:lpstr>
      <vt:lpstr>Wingdings 3</vt:lpstr>
      <vt:lpstr>Standard</vt:lpstr>
      <vt:lpstr>BUDGET 2020-21 Economic Outlook,  Fiscal Strategy And  State Recovery Plan</vt:lpstr>
      <vt:lpstr>Economic Conditions And Outlook</vt:lpstr>
      <vt:lpstr>Economic Growth </vt:lpstr>
      <vt:lpstr>Global comparison</vt:lpstr>
      <vt:lpstr>COVID-19 Impact – Households</vt:lpstr>
      <vt:lpstr>Consumer Confidence</vt:lpstr>
      <vt:lpstr>Credit card data</vt:lpstr>
      <vt:lpstr>Business Confidence</vt:lpstr>
      <vt:lpstr>Housing Market</vt:lpstr>
      <vt:lpstr>Mining Sector</vt:lpstr>
      <vt:lpstr>Export Income</vt:lpstr>
      <vt:lpstr>Labour Market</vt:lpstr>
      <vt:lpstr>Economic Forecasts</vt:lpstr>
      <vt:lpstr>Fiscal Strategy</vt:lpstr>
      <vt:lpstr>Budget Aggregates</vt:lpstr>
      <vt:lpstr>Fiscal Strategy</vt:lpstr>
      <vt:lpstr>Net Operating Balance</vt:lpstr>
      <vt:lpstr>Infrastructure Investment </vt:lpstr>
      <vt:lpstr>State Recovery Plan And Budget Measures</vt:lpstr>
      <vt:lpstr>WA Recovery Plan</vt:lpstr>
      <vt:lpstr>Significant Budget Measures</vt:lpstr>
      <vt:lpstr>Red tape reduction</vt:lpstr>
      <vt:lpstr>Concluding Remarks</vt:lpstr>
    </vt:vector>
  </TitlesOfParts>
  <Company>Department of Treasury WA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Template: is a blank presentation which has all of the correct master slides ready for you to input content</dc:title>
  <dc:creator>Robertson, Andrea</dc:creator>
  <cp:lastModifiedBy>Rosie Fares</cp:lastModifiedBy>
  <cp:revision>72</cp:revision>
  <cp:lastPrinted>2020-10-27T05:47:55Z</cp:lastPrinted>
  <dcterms:created xsi:type="dcterms:W3CDTF">2020-09-02T01:53:43Z</dcterms:created>
  <dcterms:modified xsi:type="dcterms:W3CDTF">2020-10-28T03:17:48Z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0x01010089E7138C7F9F44488F35323F7F6E97A3</vt:lpwstr>
  </property>
  <property fmtid="{D5CDD505-2E9C-101B-9397-08002B2CF9AE}" pid="3" name="MB Topic">
    <vt:lpwstr/>
  </property>
  <property fmtid="{D5CDD505-2E9C-101B-9397-08002B2CF9AE}" pid="4" name="_AdHocReviewCycleID">
    <vt:i4>887986577</vt:i4>
  </property>
  <property fmtid="{D5CDD505-2E9C-101B-9397-08002B2CF9AE}" pid="5" name="_NewReviewCycle">
    <vt:lpwstr/>
  </property>
  <property fmtid="{D5CDD505-2E9C-101B-9397-08002B2CF9AE}" pid="6" name="_EmailSubject">
    <vt:lpwstr>CEDA speaker invitation</vt:lpwstr>
  </property>
  <property fmtid="{D5CDD505-2E9C-101B-9397-08002B2CF9AE}" pid="7" name="_AuthorEmail">
    <vt:lpwstr>Lucy.Richardson@dpc.wa.gov.au</vt:lpwstr>
  </property>
  <property fmtid="{D5CDD505-2E9C-101B-9397-08002B2CF9AE}" pid="8" name="_AuthorEmailDisplayName">
    <vt:lpwstr>Richardson, Lucy</vt:lpwstr>
  </property>
</Properties>
</file>